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21"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320" r:id="rId33"/>
    <p:sldId id="288" r:id="rId34"/>
    <p:sldId id="289" r:id="rId35"/>
    <p:sldId id="291" r:id="rId36"/>
  </p:sldIdLst>
  <p:sldSz cx="9144000" cy="6858000" type="screen4x3"/>
  <p:notesSz cx="7010400" cy="9296400"/>
  <p:embeddedFontLst>
    <p:embeddedFont>
      <p:font typeface="Impact" panose="020B0806030902050204" pitchFamily="34" charset="0"/>
      <p:regular r:id="rId38"/>
    </p:embeddedFont>
    <p:embeddedFont>
      <p:font typeface="Palatino Linotype" panose="02040502050505030304" pitchFamily="18"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nUBVEvuhlUEEo3XsgMXs9uDIPU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89B249-A2E3-4F78-B771-6F98F4261225}">
  <a:tblStyle styleId="{CC89B249-A2E3-4F78-B771-6F98F426122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2FE0BAE-E277-40F5-8DA3-9E06C0D756C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8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1" name="Google Shape;191;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2" name="Google Shape;202;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2" name="Google Shape;212;p12: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3" name="Google Shape;223;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6" name="Google Shape;236;p14: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7" name="Google Shape;247;p15: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B644E118-CCA0-BC52-36DA-C183FFC13FCE}"/>
            </a:ext>
          </a:extLst>
        </p:cNvPr>
        <p:cNvGrpSpPr/>
        <p:nvPr/>
      </p:nvGrpSpPr>
      <p:grpSpPr>
        <a:xfrm>
          <a:off x="0" y="0"/>
          <a:ext cx="0" cy="0"/>
          <a:chOff x="0" y="0"/>
          <a:chExt cx="0" cy="0"/>
        </a:xfrm>
      </p:grpSpPr>
      <p:sp>
        <p:nvSpPr>
          <p:cNvPr id="322" name="Google Shape;322;p22:notes">
            <a:extLst>
              <a:ext uri="{FF2B5EF4-FFF2-40B4-BE49-F238E27FC236}">
                <a16:creationId xmlns:a16="http://schemas.microsoft.com/office/drawing/2014/main" id="{8CA7672F-BE70-AF02-D2EA-74059467BB42}"/>
              </a:ext>
            </a:extLst>
          </p:cNvPr>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23" name="Google Shape;323;p22:notes">
            <a:extLst>
              <a:ext uri="{FF2B5EF4-FFF2-40B4-BE49-F238E27FC236}">
                <a16:creationId xmlns:a16="http://schemas.microsoft.com/office/drawing/2014/main" id="{934F0DE8-97E6-D9F5-CB79-E23723F61C6B}"/>
              </a:ext>
            </a:extLst>
          </p:cNvPr>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7311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16: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7: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9" name="Google Shape;269;p17: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80" name="Google Shape;280;p18: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1" name="Google Shape;291;p19: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0: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2" name="Google Shape;302;p20: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3" name="Google Shape;313;p21: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2: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23" name="Google Shape;323;p22: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3: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34" name="Google Shape;334;p23: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4: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5" name="Google Shape;345;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5: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56" name="Google Shape;356;p25: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6: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67" name="Google Shape;367;p26: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7: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8" name="Google Shape;378;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8: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9" name="Google Shape;389;p28: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5" name="Google Shape;105;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9: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0" name="Google Shape;400;p29: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0: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1" name="Google Shape;411;p30: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3: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56" name="Google Shape;456;p33: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4: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68" name="Google Shape;468;p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6: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89" name="Google Shape;489;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6" name="Google Shape;116;p4: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 name="Google Shape;127;p5: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2" name="Google Shape;142;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7" name="Google Shape;157;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8" name="Google Shape;168;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0" name="Google Shape;180;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8"/>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 name="Google Shape;15;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 name="Google Shape;16;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4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4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3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4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6"/>
          <p:cNvSpPr>
            <a:spLocks noGrp="1"/>
          </p:cNvSpPr>
          <p:nvPr>
            <p:ph type="pic" idx="2"/>
          </p:nvPr>
        </p:nvSpPr>
        <p:spPr>
          <a:xfrm>
            <a:off x="3887391" y="987426"/>
            <a:ext cx="4629150" cy="4873625"/>
          </a:xfrm>
          <a:prstGeom prst="rect">
            <a:avLst/>
          </a:prstGeom>
          <a:noFill/>
          <a:ln>
            <a:noFill/>
          </a:ln>
        </p:spPr>
      </p:sp>
      <p:sp>
        <p:nvSpPr>
          <p:cNvPr id="64" name="Google Shape;64;p4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hyperlink" Target="http://www.safe2saypa.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gi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9.gi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2729951" y="397567"/>
            <a:ext cx="61722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5" name="Google Shape;85;p1"/>
          <p:cNvSpPr/>
          <p:nvPr/>
        </p:nvSpPr>
        <p:spPr>
          <a:xfrm>
            <a:off x="1378225" y="192232"/>
            <a:ext cx="75438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86" name="Google Shape;86;p1" descr="Logo&#10;&#10;Description automatically generated"/>
          <p:cNvPicPr preferRelativeResize="0"/>
          <p:nvPr/>
        </p:nvPicPr>
        <p:blipFill rotWithShape="1">
          <a:blip r:embed="rId3">
            <a:alphaModFix/>
          </a:blip>
          <a:srcRect/>
          <a:stretch/>
        </p:blipFill>
        <p:spPr>
          <a:xfrm>
            <a:off x="215414" y="173899"/>
            <a:ext cx="937520" cy="937520"/>
          </a:xfrm>
          <a:prstGeom prst="rect">
            <a:avLst/>
          </a:prstGeom>
          <a:noFill/>
          <a:ln>
            <a:noFill/>
          </a:ln>
        </p:spPr>
      </p:pic>
      <p:sp>
        <p:nvSpPr>
          <p:cNvPr id="87" name="Google Shape;87;p1"/>
          <p:cNvSpPr txBox="1"/>
          <p:nvPr/>
        </p:nvSpPr>
        <p:spPr>
          <a:xfrm>
            <a:off x="834900" y="927650"/>
            <a:ext cx="30168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dirty="0">
                <a:solidFill>
                  <a:schemeClr val="dk1"/>
                </a:solidFill>
                <a:latin typeface="Calibri"/>
                <a:ea typeface="Calibri"/>
                <a:cs typeface="Calibri"/>
                <a:sym typeface="Calibri"/>
              </a:rPr>
              <a:t>©</a:t>
            </a:r>
            <a:endParaRPr dirty="0"/>
          </a:p>
        </p:txBody>
      </p:sp>
      <p:sp>
        <p:nvSpPr>
          <p:cNvPr id="88" name="Google Shape;88;p1"/>
          <p:cNvSpPr txBox="1"/>
          <p:nvPr/>
        </p:nvSpPr>
        <p:spPr>
          <a:xfrm>
            <a:off x="303683" y="4336777"/>
            <a:ext cx="8534399" cy="2123658"/>
          </a:xfrm>
          <a:prstGeom prst="rect">
            <a:avLst/>
          </a:prstGeom>
          <a:noFill/>
          <a:ln>
            <a:noFill/>
          </a:ln>
        </p:spPr>
        <p:txBody>
          <a:bodyPr spcFirstLastPara="1" wrap="square" lIns="91425" tIns="45700" rIns="91425" bIns="45700" anchor="ctr" anchorCtr="1">
            <a:spAutoFit/>
          </a:bodyPr>
          <a:lstStyle/>
          <a:p>
            <a:pPr marL="0" marR="0" lvl="0" indent="0" algn="ctr" rtl="0">
              <a:spcBef>
                <a:spcPts val="0"/>
              </a:spcBef>
              <a:spcAft>
                <a:spcPts val="0"/>
              </a:spcAft>
              <a:buNone/>
            </a:pPr>
            <a:r>
              <a:rPr lang="en-US" sz="4400" b="1" dirty="0">
                <a:solidFill>
                  <a:schemeClr val="dk1"/>
                </a:solidFill>
                <a:latin typeface="Palatino Linotype"/>
                <a:ea typeface="Palatino Linotype"/>
                <a:cs typeface="Palatino Linotype"/>
                <a:sym typeface="Palatino Linotype"/>
              </a:rPr>
              <a:t>Middle School West</a:t>
            </a:r>
            <a:endParaRPr dirty="0"/>
          </a:p>
          <a:p>
            <a:pPr marL="0" marR="0" lvl="0" indent="0" algn="ctr" rtl="0">
              <a:spcBef>
                <a:spcPts val="0"/>
              </a:spcBef>
              <a:spcAft>
                <a:spcPts val="0"/>
              </a:spcAft>
              <a:buNone/>
            </a:pPr>
            <a:r>
              <a:rPr lang="en-US" sz="4400" b="1" dirty="0">
                <a:solidFill>
                  <a:schemeClr val="dk1"/>
                </a:solidFill>
                <a:latin typeface="Palatino Linotype"/>
                <a:ea typeface="Palatino Linotype"/>
                <a:cs typeface="Palatino Linotype"/>
                <a:sym typeface="Palatino Linotype"/>
              </a:rPr>
              <a:t>New Student Orientation</a:t>
            </a:r>
            <a:endParaRPr dirty="0"/>
          </a:p>
          <a:p>
            <a:pPr marL="0" marR="0" lvl="0" indent="0" algn="ctr" rtl="0">
              <a:spcBef>
                <a:spcPts val="0"/>
              </a:spcBef>
              <a:spcAft>
                <a:spcPts val="0"/>
              </a:spcAft>
              <a:buNone/>
            </a:pPr>
            <a:r>
              <a:rPr lang="en-US" sz="4400" b="1" dirty="0">
                <a:solidFill>
                  <a:schemeClr val="dk1"/>
                </a:solidFill>
                <a:latin typeface="Palatino Linotype"/>
                <a:ea typeface="Palatino Linotype"/>
                <a:cs typeface="Palatino Linotype"/>
                <a:sym typeface="Palatino Linotype"/>
              </a:rPr>
              <a:t>August 20, 2025</a:t>
            </a:r>
            <a:endParaRPr sz="2800" b="1" dirty="0">
              <a:solidFill>
                <a:schemeClr val="dk1"/>
              </a:solidFill>
              <a:latin typeface="Palatino Linotype"/>
              <a:ea typeface="Palatino Linotype"/>
              <a:cs typeface="Palatino Linotype"/>
              <a:sym typeface="Palatino Linotype"/>
            </a:endParaRPr>
          </a:p>
        </p:txBody>
      </p:sp>
      <p:pic>
        <p:nvPicPr>
          <p:cNvPr id="89" name="Google Shape;89;p1" descr="Logo"/>
          <p:cNvPicPr preferRelativeResize="0"/>
          <p:nvPr/>
        </p:nvPicPr>
        <p:blipFill rotWithShape="1">
          <a:blip r:embed="rId4">
            <a:alphaModFix/>
          </a:blip>
          <a:srcRect t="26908" b="37405"/>
          <a:stretch/>
        </p:blipFill>
        <p:spPr>
          <a:xfrm>
            <a:off x="303683" y="1799434"/>
            <a:ext cx="8273460" cy="221439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0"/>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4" name="Google Shape;194;p10"/>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95" name="Google Shape;195;p10"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196" name="Google Shape;196;p10"/>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197" name="Google Shape;197;p10"/>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Daily Schedule</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198" name="Google Shape;198;p10"/>
          <p:cNvSpPr txBox="1"/>
          <p:nvPr/>
        </p:nvSpPr>
        <p:spPr>
          <a:xfrm>
            <a:off x="753916" y="6056089"/>
            <a:ext cx="8081396" cy="67044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dirty="0">
                <a:solidFill>
                  <a:schemeClr val="dk1"/>
                </a:solidFill>
                <a:latin typeface="Times New Roman"/>
                <a:ea typeface="Times New Roman"/>
                <a:cs typeface="Times New Roman"/>
                <a:sym typeface="Times New Roman"/>
              </a:rPr>
              <a:t>*Students arriving prior to 7:25AM will report directly to the auditorium.  Students eating breakfast will report directly to the cafeteria.  </a:t>
            </a:r>
            <a:endParaRPr sz="1600" dirty="0">
              <a:solidFill>
                <a:schemeClr val="dk1"/>
              </a:solidFill>
              <a:latin typeface="Calibri"/>
              <a:ea typeface="Calibri"/>
              <a:cs typeface="Calibri"/>
              <a:sym typeface="Calibri"/>
            </a:endParaRPr>
          </a:p>
        </p:txBody>
      </p:sp>
      <p:graphicFrame>
        <p:nvGraphicFramePr>
          <p:cNvPr id="199" name="Google Shape;199;p10"/>
          <p:cNvGraphicFramePr/>
          <p:nvPr/>
        </p:nvGraphicFramePr>
        <p:xfrm>
          <a:off x="3403600" y="1548607"/>
          <a:ext cx="3048000" cy="4495319"/>
        </p:xfrm>
        <a:graphic>
          <a:graphicData uri="http://schemas.openxmlformats.org/drawingml/2006/table">
            <a:tbl>
              <a:tblPr firstRow="1" firstCol="1" bandRow="1">
                <a:noFill/>
                <a:tableStyleId>{CC89B249-A2E3-4F78-B771-6F98F4261225}</a:tableStyleId>
              </a:tblPr>
              <a:tblGrid>
                <a:gridCol w="1424225">
                  <a:extLst>
                    <a:ext uri="{9D8B030D-6E8A-4147-A177-3AD203B41FA5}">
                      <a16:colId xmlns:a16="http://schemas.microsoft.com/office/drawing/2014/main" val="20000"/>
                    </a:ext>
                  </a:extLst>
                </a:gridCol>
                <a:gridCol w="1623775">
                  <a:extLst>
                    <a:ext uri="{9D8B030D-6E8A-4147-A177-3AD203B41FA5}">
                      <a16:colId xmlns:a16="http://schemas.microsoft.com/office/drawing/2014/main" val="20001"/>
                    </a:ext>
                  </a:extLst>
                </a:gridCol>
              </a:tblGrid>
              <a:tr h="218450">
                <a:tc>
                  <a:txBody>
                    <a:bodyPr/>
                    <a:lstStyle/>
                    <a:p>
                      <a:pPr marL="0" marR="0" lvl="0" indent="0" algn="ctr" rtl="0">
                        <a:lnSpc>
                          <a:spcPct val="107000"/>
                        </a:lnSpc>
                        <a:spcBef>
                          <a:spcPts val="0"/>
                        </a:spcBef>
                        <a:spcAft>
                          <a:spcPts val="0"/>
                        </a:spcAft>
                        <a:buNone/>
                      </a:pPr>
                      <a:r>
                        <a:rPr lang="en-US" sz="1400" u="none" strike="noStrike" cap="none" dirty="0">
                          <a:highlight>
                            <a:srgbClr val="595959"/>
                          </a:highlight>
                        </a:rPr>
                        <a:t>Period</a:t>
                      </a:r>
                      <a:endParaRPr sz="1400" u="none" strike="noStrike" cap="none" dirty="0">
                        <a:highlight>
                          <a:srgbClr val="595959"/>
                        </a:highlight>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highlight>
                            <a:srgbClr val="595959"/>
                          </a:highlight>
                        </a:rPr>
                        <a:t>Time</a:t>
                      </a:r>
                      <a:endParaRPr sz="1400" u="none" strike="noStrike" cap="none" dirty="0">
                        <a:highlight>
                          <a:srgbClr val="595959"/>
                        </a:highlight>
                        <a:latin typeface="Calibri"/>
                        <a:ea typeface="Calibri"/>
                        <a:cs typeface="Calibri"/>
                        <a:sym typeface="Calibri"/>
                      </a:endParaRPr>
                    </a:p>
                  </a:txBody>
                  <a:tcPr marL="41525" marR="41525" marT="0" marB="0"/>
                </a:tc>
                <a:extLst>
                  <a:ext uri="{0D108BD9-81ED-4DB2-BD59-A6C34878D82A}">
                    <a16:rowId xmlns:a16="http://schemas.microsoft.com/office/drawing/2014/main" val="10000"/>
                  </a:ext>
                </a:extLst>
              </a:tr>
              <a:tr h="218450">
                <a:tc>
                  <a:txBody>
                    <a:bodyPr/>
                    <a:lstStyle/>
                    <a:p>
                      <a:pPr marL="0" marR="0" lvl="0" indent="0" algn="ctr" rtl="0">
                        <a:lnSpc>
                          <a:spcPct val="107000"/>
                        </a:lnSpc>
                        <a:spcBef>
                          <a:spcPts val="0"/>
                        </a:spcBef>
                        <a:spcAft>
                          <a:spcPts val="0"/>
                        </a:spcAft>
                        <a:buNone/>
                      </a:pPr>
                      <a:r>
                        <a:rPr lang="en-US" sz="1400" u="none" strike="noStrike" cap="none" dirty="0"/>
                        <a:t>Doors Open*</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7:15AM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01"/>
                  </a:ext>
                </a:extLst>
              </a:tr>
              <a:tr h="218450">
                <a:tc>
                  <a:txBody>
                    <a:bodyPr/>
                    <a:lstStyle/>
                    <a:p>
                      <a:pPr marL="0" marR="0" lvl="0" indent="0" algn="ctr" rtl="0">
                        <a:lnSpc>
                          <a:spcPct val="107000"/>
                        </a:lnSpc>
                        <a:spcBef>
                          <a:spcPts val="0"/>
                        </a:spcBef>
                        <a:spcAft>
                          <a:spcPts val="0"/>
                        </a:spcAft>
                        <a:buNone/>
                      </a:pPr>
                      <a:r>
                        <a:rPr lang="en-US" sz="1400" u="none" strike="noStrike" cap="none" dirty="0"/>
                        <a:t>Hallway Bell</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7:25AM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02"/>
                  </a:ext>
                </a:extLst>
              </a:tr>
              <a:tr h="218450">
                <a:tc>
                  <a:txBody>
                    <a:bodyPr/>
                    <a:lstStyle/>
                    <a:p>
                      <a:pPr marL="0" marR="0" lvl="0" indent="0" algn="ctr" rtl="0">
                        <a:lnSpc>
                          <a:spcPct val="107000"/>
                        </a:lnSpc>
                        <a:spcBef>
                          <a:spcPts val="0"/>
                        </a:spcBef>
                        <a:spcAft>
                          <a:spcPts val="0"/>
                        </a:spcAft>
                        <a:buNone/>
                      </a:pPr>
                      <a:r>
                        <a:rPr lang="en-US" sz="1400" u="none" strike="noStrike" cap="none" dirty="0"/>
                        <a:t>Warning Bell</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7:33AM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03"/>
                  </a:ext>
                </a:extLst>
              </a:tr>
              <a:tr h="218450">
                <a:tc>
                  <a:txBody>
                    <a:bodyPr/>
                    <a:lstStyle/>
                    <a:p>
                      <a:pPr marL="0" marR="0" lvl="0" indent="0" algn="ctr" rtl="0">
                        <a:lnSpc>
                          <a:spcPct val="107000"/>
                        </a:lnSpc>
                        <a:spcBef>
                          <a:spcPts val="0"/>
                        </a:spcBef>
                        <a:spcAft>
                          <a:spcPts val="0"/>
                        </a:spcAft>
                        <a:buNone/>
                      </a:pPr>
                      <a:r>
                        <a:rPr lang="en-US" sz="1400" u="none" strike="noStrike" cap="none" dirty="0"/>
                        <a:t>Homeroom Bell</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7:35AM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04"/>
                  </a:ext>
                </a:extLst>
              </a:tr>
              <a:tr h="218450">
                <a:tc>
                  <a:txBody>
                    <a:bodyPr/>
                    <a:lstStyle/>
                    <a:p>
                      <a:pPr marL="0" marR="0" lvl="0" indent="0" algn="ctr" rtl="0">
                        <a:lnSpc>
                          <a:spcPct val="107000"/>
                        </a:lnSpc>
                        <a:spcBef>
                          <a:spcPts val="0"/>
                        </a:spcBef>
                        <a:spcAft>
                          <a:spcPts val="0"/>
                        </a:spcAft>
                        <a:buNone/>
                      </a:pPr>
                      <a:r>
                        <a:rPr lang="en-US" sz="1400" u="none" strike="noStrike" cap="none" dirty="0"/>
                        <a:t>Homeroom</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7:35AM-7:42AM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05"/>
                  </a:ext>
                </a:extLst>
              </a:tr>
              <a:tr h="218450">
                <a:tc>
                  <a:txBody>
                    <a:bodyPr/>
                    <a:lstStyle/>
                    <a:p>
                      <a:pPr marL="0" marR="0" lvl="0" indent="0" algn="ctr" rtl="0">
                        <a:lnSpc>
                          <a:spcPct val="107000"/>
                        </a:lnSpc>
                        <a:spcBef>
                          <a:spcPts val="0"/>
                        </a:spcBef>
                        <a:spcAft>
                          <a:spcPts val="0"/>
                        </a:spcAft>
                        <a:buNone/>
                      </a:pPr>
                      <a:r>
                        <a:rPr lang="en-US" sz="1400" u="none" strike="noStrike" cap="none" dirty="0"/>
                        <a:t>Period 1</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7:42AM-8:21AM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06"/>
                  </a:ext>
                </a:extLst>
              </a:tr>
              <a:tr h="227050">
                <a:tc>
                  <a:txBody>
                    <a:bodyPr/>
                    <a:lstStyle/>
                    <a:p>
                      <a:pPr marL="0" marR="0" lvl="0" indent="0" algn="ctr" rtl="0">
                        <a:lnSpc>
                          <a:spcPct val="107000"/>
                        </a:lnSpc>
                        <a:spcBef>
                          <a:spcPts val="0"/>
                        </a:spcBef>
                        <a:spcAft>
                          <a:spcPts val="0"/>
                        </a:spcAft>
                        <a:buNone/>
                      </a:pPr>
                      <a:r>
                        <a:rPr lang="en-US" sz="1400" u="none" strike="noStrike" cap="none" dirty="0"/>
                        <a:t>Period 2</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8:24AM-9:03AM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07"/>
                  </a:ext>
                </a:extLst>
              </a:tr>
              <a:tr h="248975">
                <a:tc>
                  <a:txBody>
                    <a:bodyPr/>
                    <a:lstStyle/>
                    <a:p>
                      <a:pPr marL="0" marR="0" lvl="0" indent="0" algn="ctr" rtl="0">
                        <a:lnSpc>
                          <a:spcPct val="107000"/>
                        </a:lnSpc>
                        <a:spcBef>
                          <a:spcPts val="0"/>
                        </a:spcBef>
                        <a:spcAft>
                          <a:spcPts val="0"/>
                        </a:spcAft>
                        <a:buNone/>
                      </a:pPr>
                      <a:r>
                        <a:rPr lang="en-US" sz="1400" u="none" strike="noStrike" cap="none" dirty="0"/>
                        <a:t>Period 3</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9:06AM-9:45AM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08"/>
                  </a:ext>
                </a:extLst>
              </a:tr>
              <a:tr h="227050">
                <a:tc>
                  <a:txBody>
                    <a:bodyPr/>
                    <a:lstStyle/>
                    <a:p>
                      <a:pPr marL="0" marR="0" lvl="0" indent="0" algn="ctr" rtl="0">
                        <a:lnSpc>
                          <a:spcPct val="107000"/>
                        </a:lnSpc>
                        <a:spcBef>
                          <a:spcPts val="0"/>
                        </a:spcBef>
                        <a:spcAft>
                          <a:spcPts val="0"/>
                        </a:spcAft>
                        <a:buNone/>
                      </a:pPr>
                      <a:r>
                        <a:rPr lang="en-US" sz="1400" u="none" strike="noStrike" cap="none" dirty="0"/>
                        <a:t>Period 4</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9:48AM-10:27AM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09"/>
                  </a:ext>
                </a:extLst>
              </a:tr>
              <a:tr h="363125">
                <a:tc>
                  <a:txBody>
                    <a:bodyPr/>
                    <a:lstStyle/>
                    <a:p>
                      <a:pPr marL="0" marR="0" lvl="0" indent="0" algn="ctr" rtl="0">
                        <a:lnSpc>
                          <a:spcPct val="107000"/>
                        </a:lnSpc>
                        <a:spcBef>
                          <a:spcPts val="0"/>
                        </a:spcBef>
                        <a:spcAft>
                          <a:spcPts val="0"/>
                        </a:spcAft>
                        <a:buNone/>
                      </a:pPr>
                      <a:r>
                        <a:rPr lang="en-US" sz="1400" u="none" strike="noStrike" cap="none" dirty="0"/>
                        <a:t>Period 5</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10:30AM-11:00AM Lunch</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10"/>
                  </a:ext>
                </a:extLst>
              </a:tr>
              <a:tr h="274550">
                <a:tc>
                  <a:txBody>
                    <a:bodyPr/>
                    <a:lstStyle/>
                    <a:p>
                      <a:pPr marL="0" marR="0" lvl="0" indent="0" algn="ctr" rtl="0">
                        <a:lnSpc>
                          <a:spcPct val="107000"/>
                        </a:lnSpc>
                        <a:spcBef>
                          <a:spcPts val="0"/>
                        </a:spcBef>
                        <a:spcAft>
                          <a:spcPts val="0"/>
                        </a:spcAft>
                        <a:buNone/>
                      </a:pPr>
                      <a:r>
                        <a:rPr lang="en-US" sz="1400" u="none" strike="noStrike" cap="none" dirty="0"/>
                        <a:t>Period 6</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11:03AM-11:42AM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11"/>
                  </a:ext>
                </a:extLst>
              </a:tr>
              <a:tr h="231375">
                <a:tc>
                  <a:txBody>
                    <a:bodyPr/>
                    <a:lstStyle/>
                    <a:p>
                      <a:pPr marL="0" marR="0" lvl="0" indent="0" algn="ctr" rtl="0">
                        <a:lnSpc>
                          <a:spcPct val="107000"/>
                        </a:lnSpc>
                        <a:spcBef>
                          <a:spcPts val="0"/>
                        </a:spcBef>
                        <a:spcAft>
                          <a:spcPts val="0"/>
                        </a:spcAft>
                        <a:buNone/>
                      </a:pPr>
                      <a:r>
                        <a:rPr lang="en-US" sz="1400" u="none" strike="noStrike" cap="none" dirty="0"/>
                        <a:t>Period 7</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11:45AM-12:24PM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12"/>
                  </a:ext>
                </a:extLst>
              </a:tr>
              <a:tr h="218450">
                <a:tc>
                  <a:txBody>
                    <a:bodyPr/>
                    <a:lstStyle/>
                    <a:p>
                      <a:pPr marL="0" marR="0" lvl="0" indent="0" algn="ctr" rtl="0">
                        <a:lnSpc>
                          <a:spcPct val="107000"/>
                        </a:lnSpc>
                        <a:spcBef>
                          <a:spcPts val="0"/>
                        </a:spcBef>
                        <a:spcAft>
                          <a:spcPts val="0"/>
                        </a:spcAft>
                        <a:buNone/>
                      </a:pPr>
                      <a:r>
                        <a:rPr lang="en-US" sz="1400" u="none" strike="noStrike" cap="none" dirty="0"/>
                        <a:t>Period 8</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12:27PM-1:06PM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13"/>
                  </a:ext>
                </a:extLst>
              </a:tr>
              <a:tr h="218450">
                <a:tc>
                  <a:txBody>
                    <a:bodyPr/>
                    <a:lstStyle/>
                    <a:p>
                      <a:pPr marL="0" marR="0" lvl="0" indent="0" algn="ctr" rtl="0">
                        <a:lnSpc>
                          <a:spcPct val="107000"/>
                        </a:lnSpc>
                        <a:spcBef>
                          <a:spcPts val="0"/>
                        </a:spcBef>
                        <a:spcAft>
                          <a:spcPts val="0"/>
                        </a:spcAft>
                        <a:buNone/>
                      </a:pPr>
                      <a:r>
                        <a:rPr lang="en-US" sz="1400" u="none" strike="noStrike" cap="none" dirty="0"/>
                        <a:t>Period 9</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1:09PM-1:48PM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14"/>
                  </a:ext>
                </a:extLst>
              </a:tr>
              <a:tr h="218450">
                <a:tc>
                  <a:txBody>
                    <a:bodyPr/>
                    <a:lstStyle/>
                    <a:p>
                      <a:pPr marL="0" marR="0" lvl="0" indent="0" algn="ctr" rtl="0">
                        <a:lnSpc>
                          <a:spcPct val="107000"/>
                        </a:lnSpc>
                        <a:spcBef>
                          <a:spcPts val="0"/>
                        </a:spcBef>
                        <a:spcAft>
                          <a:spcPts val="0"/>
                        </a:spcAft>
                        <a:buNone/>
                      </a:pPr>
                      <a:r>
                        <a:rPr lang="en-US" sz="1400" u="none" strike="noStrike" cap="none" dirty="0"/>
                        <a:t>Period 10</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1:51PM-2:35PM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15"/>
                  </a:ext>
                </a:extLst>
              </a:tr>
              <a:tr h="218450">
                <a:tc>
                  <a:txBody>
                    <a:bodyPr/>
                    <a:lstStyle/>
                    <a:p>
                      <a:pPr marL="0" marR="0" lvl="0" indent="0" algn="ctr" rtl="0">
                        <a:lnSpc>
                          <a:spcPct val="107000"/>
                        </a:lnSpc>
                        <a:spcBef>
                          <a:spcPts val="0"/>
                        </a:spcBef>
                        <a:spcAft>
                          <a:spcPts val="0"/>
                        </a:spcAft>
                        <a:buNone/>
                      </a:pPr>
                      <a:r>
                        <a:rPr lang="en-US" sz="1400" u="none" strike="noStrike" cap="none" dirty="0"/>
                        <a:t>Bus Dismissal</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2:35PM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16"/>
                  </a:ext>
                </a:extLst>
              </a:tr>
              <a:tr h="218450">
                <a:tc>
                  <a:txBody>
                    <a:bodyPr/>
                    <a:lstStyle/>
                    <a:p>
                      <a:pPr marL="0" marR="0" lvl="0" indent="0" algn="ctr" rtl="0">
                        <a:lnSpc>
                          <a:spcPct val="107000"/>
                        </a:lnSpc>
                        <a:spcBef>
                          <a:spcPts val="0"/>
                        </a:spcBef>
                        <a:spcAft>
                          <a:spcPts val="0"/>
                        </a:spcAft>
                        <a:buNone/>
                      </a:pPr>
                      <a:r>
                        <a:rPr lang="en-US" sz="1400" u="none" strike="noStrike" cap="none" dirty="0"/>
                        <a:t>Walker Dismissal</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2:35PM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17"/>
                  </a:ext>
                </a:extLst>
              </a:tr>
              <a:tr h="218450">
                <a:tc>
                  <a:txBody>
                    <a:bodyPr/>
                    <a:lstStyle/>
                    <a:p>
                      <a:pPr marL="0" marR="0" lvl="0" indent="0" algn="ctr" rtl="0">
                        <a:lnSpc>
                          <a:spcPct val="107000"/>
                        </a:lnSpc>
                        <a:spcBef>
                          <a:spcPts val="0"/>
                        </a:spcBef>
                        <a:spcAft>
                          <a:spcPts val="0"/>
                        </a:spcAft>
                        <a:buNone/>
                      </a:pPr>
                      <a:r>
                        <a:rPr lang="en-US" sz="1400" u="none" strike="noStrike" cap="none" dirty="0"/>
                        <a:t>Parent Pick Up</a:t>
                      </a:r>
                      <a:endParaRPr sz="1400" u="none" strike="noStrike" cap="none" dirty="0">
                        <a:latin typeface="Calibri"/>
                        <a:ea typeface="Calibri"/>
                        <a:cs typeface="Calibri"/>
                        <a:sym typeface="Calibri"/>
                      </a:endParaRPr>
                    </a:p>
                  </a:txBody>
                  <a:tcPr marL="41525" marR="41525" marT="0" marB="0"/>
                </a:tc>
                <a:tc>
                  <a:txBody>
                    <a:bodyPr/>
                    <a:lstStyle/>
                    <a:p>
                      <a:pPr marL="0" marR="0" lvl="0" indent="0" algn="ctr" rtl="0">
                        <a:lnSpc>
                          <a:spcPct val="107000"/>
                        </a:lnSpc>
                        <a:spcBef>
                          <a:spcPts val="0"/>
                        </a:spcBef>
                        <a:spcAft>
                          <a:spcPts val="0"/>
                        </a:spcAft>
                        <a:buNone/>
                      </a:pPr>
                      <a:r>
                        <a:rPr lang="en-US" sz="1400" u="none" strike="noStrike" cap="none" dirty="0"/>
                        <a:t>2:35PM</a:t>
                      </a:r>
                      <a:endParaRPr sz="1400" u="none" strike="noStrike" cap="none" dirty="0">
                        <a:latin typeface="Calibri"/>
                        <a:ea typeface="Calibri"/>
                        <a:cs typeface="Calibri"/>
                        <a:sym typeface="Calibri"/>
                      </a:endParaRPr>
                    </a:p>
                  </a:txBody>
                  <a:tcPr marL="41525" marR="41525" marT="0" marB="0"/>
                </a:tc>
                <a:extLst>
                  <a:ext uri="{0D108BD9-81ED-4DB2-BD59-A6C34878D82A}">
                    <a16:rowId xmlns:a16="http://schemas.microsoft.com/office/drawing/2014/main" val="1001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1"/>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5" name="Google Shape;205;p11"/>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206" name="Google Shape;206;p11"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207" name="Google Shape;207;p11"/>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208" name="Google Shape;208;p11"/>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Daily Schedule</a:t>
            </a:r>
            <a:endParaRPr sz="5400" b="1" i="0" u="none" strike="noStrike" cap="none" dirty="0">
              <a:solidFill>
                <a:srgbClr val="B80E0F"/>
              </a:solidFill>
              <a:latin typeface="Palatino Linotype"/>
              <a:ea typeface="Palatino Linotype"/>
              <a:cs typeface="Palatino Linotype"/>
              <a:sym typeface="Palatino Linotype"/>
            </a:endParaRPr>
          </a:p>
        </p:txBody>
      </p:sp>
      <p:graphicFrame>
        <p:nvGraphicFramePr>
          <p:cNvPr id="2" name="Table 1">
            <a:extLst>
              <a:ext uri="{FF2B5EF4-FFF2-40B4-BE49-F238E27FC236}">
                <a16:creationId xmlns:a16="http://schemas.microsoft.com/office/drawing/2014/main" id="{5A29F744-A3CD-F0C8-FFE0-F36F9B4C9F16}"/>
              </a:ext>
            </a:extLst>
          </p:cNvPr>
          <p:cNvGraphicFramePr>
            <a:graphicFrameLocks noGrp="1"/>
          </p:cNvGraphicFramePr>
          <p:nvPr/>
        </p:nvGraphicFramePr>
        <p:xfrm>
          <a:off x="852050" y="1424939"/>
          <a:ext cx="7920911" cy="5366959"/>
        </p:xfrm>
        <a:graphic>
          <a:graphicData uri="http://schemas.openxmlformats.org/drawingml/2006/table">
            <a:tbl>
              <a:tblPr firstRow="1" bandRow="1"/>
              <a:tblGrid>
                <a:gridCol w="463792">
                  <a:extLst>
                    <a:ext uri="{9D8B030D-6E8A-4147-A177-3AD203B41FA5}">
                      <a16:colId xmlns:a16="http://schemas.microsoft.com/office/drawing/2014/main" val="20000"/>
                    </a:ext>
                  </a:extLst>
                </a:gridCol>
                <a:gridCol w="1194293">
                  <a:extLst>
                    <a:ext uri="{9D8B030D-6E8A-4147-A177-3AD203B41FA5}">
                      <a16:colId xmlns:a16="http://schemas.microsoft.com/office/drawing/2014/main" val="20001"/>
                    </a:ext>
                  </a:extLst>
                </a:gridCol>
                <a:gridCol w="1207610">
                  <a:extLst>
                    <a:ext uri="{9D8B030D-6E8A-4147-A177-3AD203B41FA5}">
                      <a16:colId xmlns:a16="http://schemas.microsoft.com/office/drawing/2014/main" val="20002"/>
                    </a:ext>
                  </a:extLst>
                </a:gridCol>
                <a:gridCol w="1246021">
                  <a:extLst>
                    <a:ext uri="{9D8B030D-6E8A-4147-A177-3AD203B41FA5}">
                      <a16:colId xmlns:a16="http://schemas.microsoft.com/office/drawing/2014/main" val="20003"/>
                    </a:ext>
                  </a:extLst>
                </a:gridCol>
                <a:gridCol w="1260461">
                  <a:extLst>
                    <a:ext uri="{9D8B030D-6E8A-4147-A177-3AD203B41FA5}">
                      <a16:colId xmlns:a16="http://schemas.microsoft.com/office/drawing/2014/main" val="20004"/>
                    </a:ext>
                  </a:extLst>
                </a:gridCol>
                <a:gridCol w="1260165">
                  <a:extLst>
                    <a:ext uri="{9D8B030D-6E8A-4147-A177-3AD203B41FA5}">
                      <a16:colId xmlns:a16="http://schemas.microsoft.com/office/drawing/2014/main" val="20005"/>
                    </a:ext>
                  </a:extLst>
                </a:gridCol>
                <a:gridCol w="1288569">
                  <a:extLst>
                    <a:ext uri="{9D8B030D-6E8A-4147-A177-3AD203B41FA5}">
                      <a16:colId xmlns:a16="http://schemas.microsoft.com/office/drawing/2014/main" val="20006"/>
                    </a:ext>
                  </a:extLst>
                </a:gridCol>
              </a:tblGrid>
              <a:tr h="416137">
                <a:tc gridSpan="7">
                  <a:txBody>
                    <a:bodyPr/>
                    <a:lstStyle>
                      <a:lvl1pPr marL="0" eaLnBrk="1" hangingPunct="1">
                        <a:defRPr b="1">
                          <a:solidFill>
                            <a:schemeClr val="lt1"/>
                          </a:solidFill>
                          <a:latin typeface="Arial"/>
                        </a:defRPr>
                      </a:lvl1pPr>
                      <a:lvl2pPr marL="457200" eaLnBrk="1" hangingPunct="1">
                        <a:defRPr b="1">
                          <a:solidFill>
                            <a:schemeClr val="lt1"/>
                          </a:solidFill>
                          <a:latin typeface="Arial"/>
                        </a:defRPr>
                      </a:lvl2pPr>
                      <a:lvl3pPr marL="914400" eaLnBrk="1" hangingPunct="1">
                        <a:defRPr b="1">
                          <a:solidFill>
                            <a:schemeClr val="lt1"/>
                          </a:solidFill>
                          <a:latin typeface="Arial"/>
                        </a:defRPr>
                      </a:lvl3pPr>
                      <a:lvl4pPr marL="1371600" eaLnBrk="1" hangingPunct="1">
                        <a:defRPr b="1">
                          <a:solidFill>
                            <a:schemeClr val="lt1"/>
                          </a:solidFill>
                          <a:latin typeface="Arial"/>
                        </a:defRPr>
                      </a:lvl4pPr>
                      <a:lvl5pPr marL="1828800" eaLnBrk="1" hangingPunct="1">
                        <a:defRPr b="1">
                          <a:solidFill>
                            <a:schemeClr val="lt1"/>
                          </a:solidFill>
                          <a:latin typeface="Arial"/>
                        </a:defRPr>
                      </a:lvl5pPr>
                      <a:lvl6pPr marL="2286000" eaLnBrk="1" hangingPunct="1">
                        <a:defRPr b="1">
                          <a:solidFill>
                            <a:schemeClr val="lt1"/>
                          </a:solidFill>
                          <a:latin typeface="Arial"/>
                        </a:defRPr>
                      </a:lvl6pPr>
                      <a:lvl7pPr marL="2743200" eaLnBrk="1" hangingPunct="1">
                        <a:defRPr b="1">
                          <a:solidFill>
                            <a:schemeClr val="lt1"/>
                          </a:solidFill>
                          <a:latin typeface="Arial"/>
                        </a:defRPr>
                      </a:lvl7pPr>
                      <a:lvl8pPr marL="3200400" eaLnBrk="1" hangingPunct="1">
                        <a:defRPr b="1">
                          <a:solidFill>
                            <a:schemeClr val="lt1"/>
                          </a:solidFill>
                          <a:latin typeface="Arial"/>
                        </a:defRPr>
                      </a:lvl8pPr>
                      <a:lvl9pPr marL="3657600" eaLnBrk="1" hangingPunct="1">
                        <a:defRPr b="1">
                          <a:solidFill>
                            <a:schemeClr val="lt1"/>
                          </a:solidFill>
                          <a:latin typeface="Arial"/>
                        </a:defRPr>
                      </a:lvl9pPr>
                    </a:lstStyle>
                    <a:p>
                      <a:pPr algn="ctr"/>
                      <a:r>
                        <a:rPr lang="en-US" sz="1800" b="1" dirty="0">
                          <a:solidFill>
                            <a:schemeClr val="bg1"/>
                          </a:solidFill>
                        </a:rPr>
                        <a:t> Sample Student</a:t>
                      </a:r>
                      <a:r>
                        <a:rPr lang="en-US" sz="1800" b="1" baseline="0" dirty="0">
                          <a:solidFill>
                            <a:schemeClr val="bg1"/>
                          </a:solidFill>
                        </a:rPr>
                        <a:t> Schedule</a:t>
                      </a:r>
                      <a:endParaRPr lang="en-US" sz="1800" b="1" dirty="0">
                        <a:solidFill>
                          <a:schemeClr val="bg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24242"/>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16137">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Day 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Day 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Day 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Day 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Day 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Day 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extLst>
                  <a:ext uri="{0D108BD9-81ED-4DB2-BD59-A6C34878D82A}">
                    <a16:rowId xmlns:a16="http://schemas.microsoft.com/office/drawing/2014/main" val="10001"/>
                  </a:ext>
                </a:extLst>
              </a:tr>
              <a:tr h="416137">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endParaRPr lang="en-US" sz="800" b="1" dirty="0">
                        <a:solidFill>
                          <a:schemeClr val="tx1"/>
                        </a:solidFill>
                      </a:endParaRPr>
                    </a:p>
                    <a:p>
                      <a:pPr algn="ctr"/>
                      <a:endParaRPr lang="en-US" sz="800" b="1" dirty="0">
                        <a:solidFill>
                          <a:schemeClr val="tx1"/>
                        </a:solidFill>
                      </a:endParaRPr>
                    </a:p>
                    <a:p>
                      <a:pPr algn="ctr"/>
                      <a:r>
                        <a:rPr lang="en-US" sz="800" b="1" dirty="0">
                          <a:solidFill>
                            <a:schemeClr val="tx1"/>
                          </a:solidFill>
                        </a:rPr>
                        <a:t>MATH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endParaRPr lang="en-US" sz="800" b="1" dirty="0">
                        <a:solidFill>
                          <a:schemeClr val="tx1"/>
                        </a:solidFill>
                      </a:endParaRPr>
                    </a:p>
                    <a:p>
                      <a:pPr algn="ctr"/>
                      <a:endParaRPr lang="en-US" sz="800" b="1" dirty="0">
                        <a:solidFill>
                          <a:schemeClr val="tx1"/>
                        </a:solidFill>
                      </a:endParaRPr>
                    </a:p>
                    <a:p>
                      <a:pPr algn="ctr"/>
                      <a:r>
                        <a:rPr lang="en-US" sz="800" b="1" dirty="0">
                          <a:solidFill>
                            <a:schemeClr val="tx1"/>
                          </a:solidFill>
                        </a:rPr>
                        <a:t>MATH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endParaRPr lang="en-US" sz="800" b="1" dirty="0">
                        <a:solidFill>
                          <a:schemeClr val="tx1"/>
                        </a:solidFill>
                      </a:endParaRPr>
                    </a:p>
                    <a:p>
                      <a:pPr algn="ctr"/>
                      <a:endParaRPr lang="en-US" sz="800" b="1" dirty="0">
                        <a:solidFill>
                          <a:schemeClr val="tx1"/>
                        </a:solidFill>
                      </a:endParaRPr>
                    </a:p>
                    <a:p>
                      <a:pPr algn="ctr"/>
                      <a:r>
                        <a:rPr lang="en-US" sz="800" b="1" dirty="0">
                          <a:solidFill>
                            <a:schemeClr val="tx1"/>
                          </a:solidFill>
                        </a:rPr>
                        <a:t>MATH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endParaRPr lang="en-US" sz="800" b="1" dirty="0">
                        <a:solidFill>
                          <a:schemeClr val="tx1"/>
                        </a:solidFill>
                      </a:endParaRPr>
                    </a:p>
                    <a:p>
                      <a:pPr algn="ctr"/>
                      <a:endParaRPr lang="en-US" sz="800" b="1" dirty="0">
                        <a:solidFill>
                          <a:schemeClr val="tx1"/>
                        </a:solidFill>
                      </a:endParaRPr>
                    </a:p>
                    <a:p>
                      <a:pPr algn="ctr"/>
                      <a:r>
                        <a:rPr lang="en-US" sz="800" b="1" dirty="0">
                          <a:solidFill>
                            <a:schemeClr val="tx1"/>
                          </a:solidFill>
                        </a:rPr>
                        <a:t>MATH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endParaRPr lang="en-US" sz="800" b="1" dirty="0">
                        <a:solidFill>
                          <a:schemeClr val="tx1"/>
                        </a:solidFill>
                      </a:endParaRPr>
                    </a:p>
                    <a:p>
                      <a:pPr algn="ctr"/>
                      <a:endParaRPr lang="en-US" sz="800" b="1" dirty="0">
                        <a:solidFill>
                          <a:schemeClr val="tx1"/>
                        </a:solidFill>
                      </a:endParaRPr>
                    </a:p>
                    <a:p>
                      <a:pPr algn="ctr"/>
                      <a:r>
                        <a:rPr lang="en-US" sz="800" b="1" dirty="0">
                          <a:solidFill>
                            <a:schemeClr val="tx1"/>
                          </a:solidFill>
                        </a:rPr>
                        <a:t>MATH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endParaRPr lang="en-US" sz="800" b="1" dirty="0">
                        <a:solidFill>
                          <a:schemeClr val="tx1"/>
                        </a:solidFill>
                      </a:endParaRPr>
                    </a:p>
                    <a:p>
                      <a:pPr algn="ctr"/>
                      <a:endParaRPr lang="en-US" sz="800" b="1" dirty="0">
                        <a:solidFill>
                          <a:schemeClr val="tx1"/>
                        </a:solidFill>
                      </a:endParaRPr>
                    </a:p>
                    <a:p>
                      <a:pPr algn="ctr"/>
                      <a:r>
                        <a:rPr lang="en-US" sz="800" b="1" dirty="0">
                          <a:solidFill>
                            <a:schemeClr val="tx1"/>
                          </a:solidFill>
                        </a:rPr>
                        <a:t>MATH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6137">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16137">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baseline="0" dirty="0">
                          <a:solidFill>
                            <a:schemeClr val="tx1"/>
                          </a:solidFill>
                        </a:rPr>
                        <a:t>ENGLISH LANGUAGE ARTS</a:t>
                      </a:r>
                    </a:p>
                    <a:p>
                      <a:pPr algn="ctr"/>
                      <a:r>
                        <a:rPr lang="en-US" sz="800" b="1" baseline="0" dirty="0">
                          <a:solidFill>
                            <a:schemeClr val="tx1"/>
                          </a:solidFill>
                        </a:rPr>
                        <a:t>(ELA)</a:t>
                      </a:r>
                    </a:p>
                    <a:p>
                      <a:pPr algn="ctr"/>
                      <a:endParaRPr lang="en-US" sz="800" b="1"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baseline="0" dirty="0">
                          <a:solidFill>
                            <a:schemeClr val="tx1"/>
                          </a:solidFill>
                        </a:rPr>
                        <a:t>ENGLISH LANGUAGE ARTS</a:t>
                      </a:r>
                    </a:p>
                    <a:p>
                      <a:pPr algn="ctr"/>
                      <a:r>
                        <a:rPr lang="en-US" sz="800" b="1" baseline="0" dirty="0">
                          <a:solidFill>
                            <a:schemeClr val="tx1"/>
                          </a:solidFill>
                        </a:rPr>
                        <a:t>(ELA)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800" b="1"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baseline="0" dirty="0">
                          <a:solidFill>
                            <a:schemeClr val="tx1"/>
                          </a:solidFill>
                        </a:rPr>
                        <a:t>ENGLISH</a:t>
                      </a:r>
                    </a:p>
                    <a:p>
                      <a:pPr algn="ctr"/>
                      <a:r>
                        <a:rPr lang="en-US" sz="800" b="1" baseline="0" dirty="0">
                          <a:solidFill>
                            <a:schemeClr val="tx1"/>
                          </a:solidFill>
                        </a:rPr>
                        <a:t> LANGUAGE ARTS</a:t>
                      </a:r>
                    </a:p>
                    <a:p>
                      <a:pPr algn="ctr"/>
                      <a:r>
                        <a:rPr lang="en-US" sz="800" b="1" baseline="0" dirty="0">
                          <a:solidFill>
                            <a:schemeClr val="tx1"/>
                          </a:solidFill>
                        </a:rPr>
                        <a:t>(ELA)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800" b="1"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baseline="0" dirty="0">
                          <a:solidFill>
                            <a:schemeClr val="tx1"/>
                          </a:solidFill>
                        </a:rPr>
                        <a:t>ENGLISH</a:t>
                      </a:r>
                    </a:p>
                    <a:p>
                      <a:pPr algn="ctr"/>
                      <a:r>
                        <a:rPr lang="en-US" sz="800" b="1" baseline="0" dirty="0">
                          <a:solidFill>
                            <a:schemeClr val="tx1"/>
                          </a:solidFill>
                        </a:rPr>
                        <a:t> LANGUAGE ARTS</a:t>
                      </a:r>
                    </a:p>
                    <a:p>
                      <a:pPr algn="ctr"/>
                      <a:r>
                        <a:rPr lang="en-US" sz="800" b="1" baseline="0" dirty="0">
                          <a:solidFill>
                            <a:schemeClr val="tx1"/>
                          </a:solidFill>
                        </a:rPr>
                        <a:t>(ELA)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800" b="1"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baseline="0" dirty="0">
                          <a:solidFill>
                            <a:schemeClr val="tx1"/>
                          </a:solidFill>
                        </a:rPr>
                        <a:t>ENGLISH </a:t>
                      </a:r>
                    </a:p>
                    <a:p>
                      <a:pPr algn="ctr"/>
                      <a:r>
                        <a:rPr lang="en-US" sz="800" b="1" baseline="0" dirty="0">
                          <a:solidFill>
                            <a:schemeClr val="tx1"/>
                          </a:solidFill>
                        </a:rPr>
                        <a:t>LANGUAGE ARTS</a:t>
                      </a:r>
                    </a:p>
                    <a:p>
                      <a:pPr algn="ctr"/>
                      <a:r>
                        <a:rPr lang="en-US" sz="800" b="1" baseline="0" dirty="0">
                          <a:solidFill>
                            <a:schemeClr val="tx1"/>
                          </a:solidFill>
                        </a:rPr>
                        <a:t>(ELA)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800" b="1"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baseline="0" dirty="0">
                          <a:solidFill>
                            <a:schemeClr val="tx1"/>
                          </a:solidFill>
                        </a:rPr>
                        <a:t>ENGLISH </a:t>
                      </a:r>
                    </a:p>
                    <a:p>
                      <a:pPr algn="ctr"/>
                      <a:r>
                        <a:rPr lang="en-US" sz="800" b="1" baseline="0" dirty="0">
                          <a:solidFill>
                            <a:schemeClr val="tx1"/>
                          </a:solidFill>
                        </a:rPr>
                        <a:t>LANGUAGE ARTS</a:t>
                      </a:r>
                    </a:p>
                    <a:p>
                      <a:pPr algn="ctr"/>
                      <a:r>
                        <a:rPr lang="en-US" sz="800" b="1" baseline="0" dirty="0">
                          <a:solidFill>
                            <a:schemeClr val="tx1"/>
                          </a:solidFill>
                        </a:rPr>
                        <a:t>(ELA)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800" b="1"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16137">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3516">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dirty="0">
                          <a:solidFill>
                            <a:schemeClr val="tx1"/>
                          </a:solidFill>
                        </a:rPr>
                        <a:t>LUNCH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dirty="0">
                          <a:solidFill>
                            <a:schemeClr val="tx1"/>
                          </a:solidFill>
                        </a:rPr>
                        <a:t>LUNCH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dirty="0">
                          <a:solidFill>
                            <a:schemeClr val="tx1"/>
                          </a:solidFill>
                        </a:rPr>
                        <a:t>LUNCH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dirty="0">
                          <a:solidFill>
                            <a:schemeClr val="tx1"/>
                          </a:solidFill>
                        </a:rPr>
                        <a:t>LUNCH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dirty="0">
                          <a:solidFill>
                            <a:schemeClr val="tx1"/>
                          </a:solidFill>
                        </a:rPr>
                        <a:t>LUNCH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dirty="0">
                          <a:solidFill>
                            <a:schemeClr val="tx1"/>
                          </a:solidFill>
                        </a:rPr>
                        <a:t>LUNCH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16137">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endParaRPr lang="en-US" sz="800" b="1" dirty="0">
                        <a:solidFill>
                          <a:schemeClr val="tx1"/>
                        </a:solidFill>
                      </a:endParaRPr>
                    </a:p>
                    <a:p>
                      <a:pPr algn="ctr"/>
                      <a:r>
                        <a:rPr lang="en-US" sz="800" b="1" dirty="0">
                          <a:solidFill>
                            <a:schemeClr val="tx1"/>
                          </a:solidFill>
                        </a:rPr>
                        <a:t>SOCIAL STUDIES OR SCIENCE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endParaRPr lang="en-US" sz="800" b="1" dirty="0">
                        <a:solidFill>
                          <a:schemeClr val="tx1"/>
                        </a:solidFill>
                      </a:endParaRPr>
                    </a:p>
                    <a:p>
                      <a:pPr algn="ctr"/>
                      <a:r>
                        <a:rPr lang="en-US" sz="800" b="1" dirty="0">
                          <a:solidFill>
                            <a:schemeClr val="tx1"/>
                          </a:solidFill>
                        </a:rPr>
                        <a:t>SOCIAL STUDIES OR SCIENCE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endParaRPr lang="en-US" sz="800" b="1" dirty="0">
                        <a:solidFill>
                          <a:schemeClr val="tx1"/>
                        </a:solidFill>
                      </a:endParaRPr>
                    </a:p>
                    <a:p>
                      <a:pPr algn="ctr"/>
                      <a:r>
                        <a:rPr lang="en-US" sz="800" b="1" dirty="0">
                          <a:solidFill>
                            <a:schemeClr val="tx1"/>
                          </a:solidFill>
                        </a:rPr>
                        <a:t>SOCIAL STUDIES </a:t>
                      </a:r>
                    </a:p>
                    <a:p>
                      <a:pPr algn="ctr"/>
                      <a:r>
                        <a:rPr lang="en-US" sz="800" b="1" dirty="0">
                          <a:solidFill>
                            <a:schemeClr val="tx1"/>
                          </a:solidFill>
                        </a:rPr>
                        <a:t>OR SCIENCE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endParaRPr lang="en-US" sz="800" b="1" dirty="0">
                        <a:solidFill>
                          <a:schemeClr val="tx1"/>
                        </a:solidFill>
                      </a:endParaRPr>
                    </a:p>
                    <a:p>
                      <a:pPr algn="ctr"/>
                      <a:r>
                        <a:rPr lang="en-US" sz="800" b="1" dirty="0">
                          <a:solidFill>
                            <a:schemeClr val="tx1"/>
                          </a:solidFill>
                        </a:rPr>
                        <a:t>SOCIAL STUDIES </a:t>
                      </a:r>
                    </a:p>
                    <a:p>
                      <a:pPr algn="ctr"/>
                      <a:r>
                        <a:rPr lang="en-US" sz="800" b="1" dirty="0">
                          <a:solidFill>
                            <a:schemeClr val="tx1"/>
                          </a:solidFill>
                        </a:rPr>
                        <a:t>OR SCIENCE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endParaRPr lang="en-US" sz="800" b="1" dirty="0">
                        <a:solidFill>
                          <a:schemeClr val="tx1"/>
                        </a:solidFill>
                      </a:endParaRPr>
                    </a:p>
                    <a:p>
                      <a:pPr algn="ctr"/>
                      <a:r>
                        <a:rPr lang="en-US" sz="800" b="1" dirty="0">
                          <a:solidFill>
                            <a:schemeClr val="tx1"/>
                          </a:solidFill>
                        </a:rPr>
                        <a:t>SOCIAL STUDIES </a:t>
                      </a:r>
                    </a:p>
                    <a:p>
                      <a:pPr algn="ctr"/>
                      <a:r>
                        <a:rPr lang="en-US" sz="800" b="1" dirty="0">
                          <a:solidFill>
                            <a:schemeClr val="tx1"/>
                          </a:solidFill>
                        </a:rPr>
                        <a:t>OR SCIENCE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endParaRPr lang="en-US" sz="800" b="1" dirty="0">
                        <a:solidFill>
                          <a:schemeClr val="tx1"/>
                        </a:solidFill>
                      </a:endParaRPr>
                    </a:p>
                    <a:p>
                      <a:pPr algn="ctr"/>
                      <a:r>
                        <a:rPr lang="en-US" sz="800" b="1" dirty="0">
                          <a:solidFill>
                            <a:schemeClr val="tx1"/>
                          </a:solidFill>
                        </a:rPr>
                        <a:t>SOCIAL STUDIES </a:t>
                      </a:r>
                    </a:p>
                    <a:p>
                      <a:pPr algn="ctr"/>
                      <a:r>
                        <a:rPr lang="en-US" sz="800" b="1" dirty="0">
                          <a:solidFill>
                            <a:schemeClr val="tx1"/>
                          </a:solidFill>
                        </a:rPr>
                        <a:t>OR SCIENCE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16137">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520170">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solidFill>
                            <a:schemeClr val="tx1"/>
                          </a:solidFill>
                        </a:rPr>
                        <a:t>BUSINESS, ART, TECH. ED.,  HEALTH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solidFill>
                            <a:schemeClr val="tx1"/>
                          </a:solidFill>
                        </a:rPr>
                        <a:t>BUSINESS, ART, TECH. ED.,  HEALTH</a:t>
                      </a:r>
                    </a:p>
                    <a:p>
                      <a:pPr algn="ctr"/>
                      <a:endParaRPr lang="en-US" sz="800" b="1" baseline="0"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solidFill>
                            <a:schemeClr val="tx1"/>
                          </a:solidFill>
                        </a:rPr>
                        <a:t>BUSINESS, ART, TECH. ED.,  HEALTH</a:t>
                      </a:r>
                    </a:p>
                    <a:p>
                      <a:pPr algn="ctr"/>
                      <a:endParaRPr lang="en-US" sz="800" b="1" baseline="0"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solidFill>
                            <a:schemeClr val="tx1"/>
                          </a:solidFill>
                        </a:rPr>
                        <a:t>BUSINESS, ART, TECH. ED.,  HEALTH</a:t>
                      </a:r>
                    </a:p>
                    <a:p>
                      <a:pPr algn="ctr"/>
                      <a:endParaRPr lang="en-US" sz="800" b="1" baseline="0"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solidFill>
                            <a:schemeClr val="tx1"/>
                          </a:solidFill>
                        </a:rPr>
                        <a:t>BUSINESS, ART, TECH. ED.,  HEALTH</a:t>
                      </a:r>
                    </a:p>
                    <a:p>
                      <a:pPr algn="ctr"/>
                      <a:endParaRPr lang="en-US" sz="800" b="1" baseline="0"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solidFill>
                            <a:schemeClr val="tx1"/>
                          </a:solidFill>
                        </a:rPr>
                        <a:t>BUSINESS, ART, TECH. ED.,  HEALTH</a:t>
                      </a:r>
                    </a:p>
                    <a:p>
                      <a:pPr algn="ctr"/>
                      <a:endParaRPr lang="en-US" sz="800" b="1" baseline="0"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43137">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baseline="0" dirty="0">
                          <a:solidFill>
                            <a:schemeClr val="tx1"/>
                          </a:solidFill>
                        </a:rPr>
                        <a:t>PHYS. 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baseline="0" dirty="0">
                          <a:solidFill>
                            <a:schemeClr val="tx1"/>
                          </a:solidFill>
                        </a:rPr>
                        <a:t>MUSIC/CHORUS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baseline="0" dirty="0">
                          <a:solidFill>
                            <a:schemeClr val="tx1"/>
                          </a:solidFill>
                        </a:rPr>
                        <a:t>PHYS. 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baseline="0" dirty="0">
                          <a:solidFill>
                            <a:schemeClr val="tx1"/>
                          </a:solidFill>
                        </a:rPr>
                        <a:t>MUSIC/CHORUS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baseline="0" dirty="0">
                          <a:solidFill>
                            <a:schemeClr val="tx1"/>
                          </a:solidFill>
                        </a:rPr>
                        <a:t>PHYS. 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baseline="0" dirty="0">
                          <a:solidFill>
                            <a:schemeClr val="tx1"/>
                          </a:solidFill>
                        </a:rPr>
                        <a:t>REACH FOR THE FUTURE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679476">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b="1" dirty="0"/>
                        <a:t>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dirty="0">
                          <a:solidFill>
                            <a:schemeClr val="tx1"/>
                          </a:solidFill>
                        </a:rPr>
                        <a:t>CLUBS, INTERVENTIONS, PERFORMING GROUPS, STUDY HALL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dirty="0">
                          <a:solidFill>
                            <a:schemeClr val="tx1"/>
                          </a:solidFill>
                        </a:rPr>
                        <a:t>CLUBS, INTERVENTIONS, PERFORMING GROUPS, STUDY HALL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dirty="0">
                          <a:solidFill>
                            <a:schemeClr val="tx1"/>
                          </a:solidFill>
                        </a:rPr>
                        <a:t>CLUBS, INTERVENTIONS, PERFORMING GROUPS, STUDY HALL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dirty="0">
                          <a:solidFill>
                            <a:schemeClr val="tx1"/>
                          </a:solidFill>
                        </a:rPr>
                        <a:t>CLUBS, INTERVENTIONS, PERFORMING GROUPS, STUDY HALL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dirty="0">
                          <a:solidFill>
                            <a:schemeClr val="tx1"/>
                          </a:solidFill>
                        </a:rPr>
                        <a:t>CLUBS, INTERVENTIONS, PERFORMING GROUPS, STUDY HALL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eaLnBrk="1" hangingPunct="1">
                        <a:defRPr>
                          <a:solidFill>
                            <a:schemeClr val="dk1"/>
                          </a:solidFill>
                          <a:latin typeface="Arial"/>
                        </a:defRPr>
                      </a:lvl1pPr>
                      <a:lvl2pPr marL="457200" eaLnBrk="1" hangingPunct="1">
                        <a:defRPr>
                          <a:solidFill>
                            <a:schemeClr val="dk1"/>
                          </a:solidFill>
                          <a:latin typeface="Arial"/>
                        </a:defRPr>
                      </a:lvl2pPr>
                      <a:lvl3pPr marL="914400" eaLnBrk="1" hangingPunct="1">
                        <a:defRPr>
                          <a:solidFill>
                            <a:schemeClr val="dk1"/>
                          </a:solidFill>
                          <a:latin typeface="Arial"/>
                        </a:defRPr>
                      </a:lvl3pPr>
                      <a:lvl4pPr marL="1371600" eaLnBrk="1" hangingPunct="1">
                        <a:defRPr>
                          <a:solidFill>
                            <a:schemeClr val="dk1"/>
                          </a:solidFill>
                          <a:latin typeface="Arial"/>
                        </a:defRPr>
                      </a:lvl4pPr>
                      <a:lvl5pPr marL="1828800" eaLnBrk="1" hangingPunct="1">
                        <a:defRPr>
                          <a:solidFill>
                            <a:schemeClr val="dk1"/>
                          </a:solidFill>
                          <a:latin typeface="Arial"/>
                        </a:defRPr>
                      </a:lvl5pPr>
                      <a:lvl6pPr marL="2286000" eaLnBrk="1" hangingPunct="1">
                        <a:defRPr>
                          <a:solidFill>
                            <a:schemeClr val="dk1"/>
                          </a:solidFill>
                          <a:latin typeface="Arial"/>
                        </a:defRPr>
                      </a:lvl6pPr>
                      <a:lvl7pPr marL="2743200" eaLnBrk="1" hangingPunct="1">
                        <a:defRPr>
                          <a:solidFill>
                            <a:schemeClr val="dk1"/>
                          </a:solidFill>
                          <a:latin typeface="Arial"/>
                        </a:defRPr>
                      </a:lvl7pPr>
                      <a:lvl8pPr marL="3200400" eaLnBrk="1" hangingPunct="1">
                        <a:defRPr>
                          <a:solidFill>
                            <a:schemeClr val="dk1"/>
                          </a:solidFill>
                          <a:latin typeface="Arial"/>
                        </a:defRPr>
                      </a:lvl8pPr>
                      <a:lvl9pPr marL="3657600" eaLnBrk="1" hangingPunct="1">
                        <a:defRPr>
                          <a:solidFill>
                            <a:schemeClr val="dk1"/>
                          </a:solidFill>
                          <a:latin typeface="Arial"/>
                        </a:defRPr>
                      </a:lvl9pPr>
                    </a:lstStyle>
                    <a:p>
                      <a:pPr algn="ctr"/>
                      <a:r>
                        <a:rPr lang="en-US" sz="800" b="1" dirty="0">
                          <a:solidFill>
                            <a:schemeClr val="tx1"/>
                          </a:solidFill>
                        </a:rPr>
                        <a:t>CLUBS, INTERVENTIONS, PERFORMING GROUPS, STUDY HALL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2"/>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5" name="Google Shape;215;p12"/>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216" name="Google Shape;216;p12"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217" name="Google Shape;217;p12"/>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218" name="Google Shape;218;p12"/>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Daily Schedule</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219" name="Google Shape;219;p12"/>
          <p:cNvSpPr txBox="1"/>
          <p:nvPr/>
        </p:nvSpPr>
        <p:spPr>
          <a:xfrm>
            <a:off x="549672" y="1430922"/>
            <a:ext cx="3816600"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Math</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English Language Arts (ELA)</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Science or Social Studies</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Lunch</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Period 10</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Clubs, Remediation, Study Halls, Music Ensembles</a:t>
            </a:r>
            <a:endParaRPr dirty="0"/>
          </a:p>
          <a:p>
            <a:pPr marL="88900" marR="0" lvl="0" indent="0" algn="l" rtl="0">
              <a:lnSpc>
                <a:spcPct val="120000"/>
              </a:lnSpc>
              <a:spcBef>
                <a:spcPts val="800"/>
              </a:spcBef>
              <a:spcAft>
                <a:spcPts val="0"/>
              </a:spcAft>
              <a:buClr>
                <a:srgbClr val="B80E0F"/>
              </a:buClr>
              <a:buSzPts val="2200"/>
              <a:buFont typeface="Arial"/>
              <a:buNone/>
            </a:pPr>
            <a:endParaRPr sz="1500" b="0" i="0" u="none" strike="noStrike" cap="none" dirty="0">
              <a:solidFill>
                <a:srgbClr val="000000"/>
              </a:solidFill>
              <a:latin typeface="Impact"/>
              <a:ea typeface="Impact"/>
              <a:cs typeface="Impact"/>
              <a:sym typeface="Impact"/>
            </a:endParaRPr>
          </a:p>
        </p:txBody>
      </p:sp>
      <p:sp>
        <p:nvSpPr>
          <p:cNvPr id="220" name="Google Shape;220;p12"/>
          <p:cNvSpPr txBox="1"/>
          <p:nvPr/>
        </p:nvSpPr>
        <p:spPr>
          <a:xfrm>
            <a:off x="4040964" y="1361003"/>
            <a:ext cx="5181600"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Specials</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All Year</a:t>
            </a:r>
            <a:endParaRPr dirty="0"/>
          </a:p>
          <a:p>
            <a:pPr marL="1371600" marR="0" lvl="2" indent="-368300" algn="l" rtl="0">
              <a:lnSpc>
                <a:spcPct val="120000"/>
              </a:lnSpc>
              <a:spcBef>
                <a:spcPts val="4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Physical Education (3 Days a Cycle)</a:t>
            </a:r>
            <a:endParaRPr dirty="0"/>
          </a:p>
          <a:p>
            <a:pPr marL="1371600" marR="0" lvl="2" indent="-368300" algn="l" rtl="0">
              <a:lnSpc>
                <a:spcPct val="120000"/>
              </a:lnSpc>
              <a:spcBef>
                <a:spcPts val="4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Music/Chorus (2 Days a Cycle)</a:t>
            </a:r>
            <a:endParaRPr dirty="0"/>
          </a:p>
          <a:p>
            <a:pPr marL="1371600" marR="0" lvl="2" indent="-368300" algn="l" rtl="0">
              <a:lnSpc>
                <a:spcPct val="120000"/>
              </a:lnSpc>
              <a:spcBef>
                <a:spcPts val="4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REACH for the Future (1 Day a Cycle)</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60 Days (Consecutive)</a:t>
            </a:r>
            <a:endParaRPr dirty="0"/>
          </a:p>
          <a:p>
            <a:pPr marL="1371600" marR="0" lvl="2" indent="-368300" algn="l" rtl="0">
              <a:lnSpc>
                <a:spcPct val="120000"/>
              </a:lnSpc>
              <a:spcBef>
                <a:spcPts val="4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Art</a:t>
            </a:r>
            <a:endParaRPr dirty="0"/>
          </a:p>
          <a:p>
            <a:pPr marL="1371600" marR="0" lvl="2" indent="-368300" algn="l" rtl="0">
              <a:lnSpc>
                <a:spcPct val="120000"/>
              </a:lnSpc>
              <a:spcBef>
                <a:spcPts val="4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Technology Education</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30 Days (Consecutive)</a:t>
            </a:r>
            <a:endParaRPr dirty="0"/>
          </a:p>
          <a:p>
            <a:pPr marL="1371600" marR="0" lvl="2" indent="-368300" algn="l" rtl="0">
              <a:lnSpc>
                <a:spcPct val="120000"/>
              </a:lnSpc>
              <a:spcBef>
                <a:spcPts val="4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Business and Health</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3"/>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26" name="Google Shape;226;p13"/>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227" name="Google Shape;227;p13"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228" name="Google Shape;228;p13"/>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229" name="Google Shape;229;p13"/>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Period 10</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230" name="Google Shape;230;p13"/>
          <p:cNvSpPr txBox="1"/>
          <p:nvPr/>
        </p:nvSpPr>
        <p:spPr>
          <a:xfrm>
            <a:off x="549671" y="1430922"/>
            <a:ext cx="4166707"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Clubs</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Study Hall</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Enrichment/Remediation</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Music Ensembles</a:t>
            </a:r>
            <a:endParaRPr sz="2300" b="0" i="0" u="none" strike="noStrike" cap="none" dirty="0">
              <a:solidFill>
                <a:srgbClr val="000000"/>
              </a:solidFill>
              <a:latin typeface="Palatino Linotype"/>
              <a:ea typeface="Palatino Linotype"/>
              <a:cs typeface="Palatino Linotype"/>
              <a:sym typeface="Palatino Linotype"/>
            </a:endParaRPr>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1500" b="0" i="0" u="none" strike="noStrike" cap="none" dirty="0">
              <a:solidFill>
                <a:srgbClr val="000000"/>
              </a:solidFill>
              <a:latin typeface="Impact"/>
              <a:ea typeface="Impact"/>
              <a:cs typeface="Impact"/>
              <a:sym typeface="Impact"/>
            </a:endParaRPr>
          </a:p>
        </p:txBody>
      </p:sp>
      <p:pic>
        <p:nvPicPr>
          <p:cNvPr id="2" name="Picture 1" descr="A group of people playing instruments&#10;&#10;AI-generated content may be incorrect.">
            <a:extLst>
              <a:ext uri="{FF2B5EF4-FFF2-40B4-BE49-F238E27FC236}">
                <a16:creationId xmlns:a16="http://schemas.microsoft.com/office/drawing/2014/main" id="{D61FD7B7-8BB1-8034-B492-8CF2163FB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447" y="1712259"/>
            <a:ext cx="2823882" cy="3765176"/>
          </a:xfrm>
          <a:prstGeom prst="rect">
            <a:avLst/>
          </a:prstGeom>
        </p:spPr>
      </p:pic>
      <p:pic>
        <p:nvPicPr>
          <p:cNvPr id="3" name="Picture 2" descr="A group of girls standing around a piano&#10;&#10;AI-generated content may be incorrect.">
            <a:extLst>
              <a:ext uri="{FF2B5EF4-FFF2-40B4-BE49-F238E27FC236}">
                <a16:creationId xmlns:a16="http://schemas.microsoft.com/office/drawing/2014/main" id="{C4D86FF4-6796-B84F-FD06-667DB0919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7574" y="3766721"/>
            <a:ext cx="3675529" cy="275664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4"/>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39" name="Google Shape;239;p14"/>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240" name="Google Shape;240;p14"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241" name="Google Shape;241;p14"/>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242" name="Google Shape;242;p14"/>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REACH for the Future</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243" name="Google Shape;243;p14"/>
          <p:cNvSpPr txBox="1"/>
          <p:nvPr/>
        </p:nvSpPr>
        <p:spPr>
          <a:xfrm>
            <a:off x="549671" y="1430922"/>
            <a:ext cx="4948761" cy="4768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3200" b="0" i="0" u="none" strike="noStrike" cap="none" dirty="0">
                <a:solidFill>
                  <a:srgbClr val="000000"/>
                </a:solidFill>
                <a:latin typeface="Palatino Linotype"/>
                <a:ea typeface="Palatino Linotype"/>
                <a:cs typeface="Palatino Linotype"/>
                <a:sym typeface="Palatino Linotype"/>
              </a:rPr>
              <a:t>What is REACH for the Future?</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3200" b="1" i="0" u="none" strike="noStrike" cap="none" dirty="0">
                <a:solidFill>
                  <a:srgbClr val="000000"/>
                </a:solidFill>
                <a:latin typeface="Palatino Linotype"/>
                <a:ea typeface="Palatino Linotype"/>
                <a:cs typeface="Palatino Linotype"/>
                <a:sym typeface="Palatino Linotype"/>
              </a:rPr>
              <a:t>R</a:t>
            </a:r>
            <a:r>
              <a:rPr lang="en-US" sz="3200" b="0" i="0" u="none" strike="noStrike" cap="none" dirty="0">
                <a:solidFill>
                  <a:srgbClr val="000000"/>
                </a:solidFill>
                <a:latin typeface="Palatino Linotype"/>
                <a:ea typeface="Palatino Linotype"/>
                <a:cs typeface="Palatino Linotype"/>
                <a:sym typeface="Palatino Linotype"/>
              </a:rPr>
              <a:t>espectful</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3200" b="1" i="0" u="none" strike="noStrike" cap="none" dirty="0">
                <a:solidFill>
                  <a:srgbClr val="000000"/>
                </a:solidFill>
                <a:latin typeface="Palatino Linotype"/>
                <a:ea typeface="Palatino Linotype"/>
                <a:cs typeface="Palatino Linotype"/>
                <a:sym typeface="Palatino Linotype"/>
              </a:rPr>
              <a:t>E</a:t>
            </a:r>
            <a:r>
              <a:rPr lang="en-US" sz="3200" b="0" i="0" u="none" strike="noStrike" cap="none" dirty="0">
                <a:solidFill>
                  <a:srgbClr val="000000"/>
                </a:solidFill>
                <a:latin typeface="Palatino Linotype"/>
                <a:ea typeface="Palatino Linotype"/>
                <a:cs typeface="Palatino Linotype"/>
                <a:sym typeface="Palatino Linotype"/>
              </a:rPr>
              <a:t>ngaging</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3200" b="1" i="0" u="none" strike="noStrike" cap="none" dirty="0">
                <a:solidFill>
                  <a:srgbClr val="000000"/>
                </a:solidFill>
                <a:latin typeface="Palatino Linotype"/>
                <a:ea typeface="Palatino Linotype"/>
                <a:cs typeface="Palatino Linotype"/>
                <a:sym typeface="Palatino Linotype"/>
              </a:rPr>
              <a:t>A</a:t>
            </a:r>
            <a:r>
              <a:rPr lang="en-US" sz="3200" b="0" i="0" u="none" strike="noStrike" cap="none" dirty="0">
                <a:solidFill>
                  <a:srgbClr val="000000"/>
                </a:solidFill>
                <a:latin typeface="Palatino Linotype"/>
                <a:ea typeface="Palatino Linotype"/>
                <a:cs typeface="Palatino Linotype"/>
                <a:sym typeface="Palatino Linotype"/>
              </a:rPr>
              <a:t>daptable</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3200" b="1" i="0" u="none" strike="noStrike" cap="none" dirty="0">
                <a:solidFill>
                  <a:srgbClr val="000000"/>
                </a:solidFill>
                <a:latin typeface="Palatino Linotype"/>
                <a:ea typeface="Palatino Linotype"/>
                <a:cs typeface="Palatino Linotype"/>
                <a:sym typeface="Palatino Linotype"/>
              </a:rPr>
              <a:t>C</a:t>
            </a:r>
            <a:r>
              <a:rPr lang="en-US" sz="3200" b="0" i="0" u="none" strike="noStrike" cap="none" dirty="0">
                <a:solidFill>
                  <a:srgbClr val="000000"/>
                </a:solidFill>
                <a:latin typeface="Palatino Linotype"/>
                <a:ea typeface="Palatino Linotype"/>
                <a:cs typeface="Palatino Linotype"/>
                <a:sym typeface="Palatino Linotype"/>
              </a:rPr>
              <a:t>reative</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3200" b="1" i="0" u="none" strike="noStrike" cap="none" dirty="0">
                <a:solidFill>
                  <a:srgbClr val="000000"/>
                </a:solidFill>
                <a:latin typeface="Palatino Linotype"/>
                <a:ea typeface="Palatino Linotype"/>
                <a:cs typeface="Palatino Linotype"/>
                <a:sym typeface="Palatino Linotype"/>
              </a:rPr>
              <a:t>H</a:t>
            </a:r>
            <a:r>
              <a:rPr lang="en-US" sz="3200" b="0" i="0" u="none" strike="noStrike" cap="none" dirty="0">
                <a:solidFill>
                  <a:srgbClr val="000000"/>
                </a:solidFill>
                <a:latin typeface="Palatino Linotype"/>
                <a:ea typeface="Palatino Linotype"/>
                <a:cs typeface="Palatino Linotype"/>
                <a:sym typeface="Palatino Linotype"/>
              </a:rPr>
              <a:t>opeful</a:t>
            </a:r>
            <a:endParaRPr sz="32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1500" b="0" i="0" u="none" strike="noStrike" cap="none" dirty="0">
              <a:solidFill>
                <a:srgbClr val="000000"/>
              </a:solidFill>
              <a:latin typeface="Impact"/>
              <a:ea typeface="Impact"/>
              <a:cs typeface="Impact"/>
              <a:sym typeface="Impact"/>
            </a:endParaRPr>
          </a:p>
        </p:txBody>
      </p:sp>
      <p:pic>
        <p:nvPicPr>
          <p:cNvPr id="244" name="Google Shape;244;p14" descr="Man reach logo Royalty Free Vector Image - VectorStock"/>
          <p:cNvPicPr preferRelativeResize="0"/>
          <p:nvPr/>
        </p:nvPicPr>
        <p:blipFill rotWithShape="1">
          <a:blip r:embed="rId4">
            <a:alphaModFix/>
          </a:blip>
          <a:srcRect b="8095"/>
          <a:stretch/>
        </p:blipFill>
        <p:spPr>
          <a:xfrm>
            <a:off x="6092807" y="2229289"/>
            <a:ext cx="2645285" cy="32657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5"/>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0" name="Google Shape;250;p15"/>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251" name="Google Shape;251;p15"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252" name="Google Shape;252;p15"/>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253" name="Google Shape;253;p15"/>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REACH for the Future</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254" name="Google Shape;254;p15"/>
          <p:cNvSpPr txBox="1"/>
          <p:nvPr/>
        </p:nvSpPr>
        <p:spPr>
          <a:xfrm>
            <a:off x="549671" y="1430922"/>
            <a:ext cx="4948761"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Meets One Period Per Cycle – All year.</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Focuses on:</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Anti-Bullying</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Suicide Awareness</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7 Habits for Highly Effective Teens</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Career Education &amp; Work Standards</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Impact Skills</a:t>
            </a:r>
            <a:endParaRPr dirty="0"/>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1500" b="0" i="0" u="none" strike="noStrike" cap="none" dirty="0">
              <a:solidFill>
                <a:srgbClr val="000000"/>
              </a:solidFill>
              <a:latin typeface="Impact"/>
              <a:ea typeface="Impact"/>
              <a:cs typeface="Impact"/>
              <a:sym typeface="Impact"/>
            </a:endParaRPr>
          </a:p>
        </p:txBody>
      </p:sp>
      <p:pic>
        <p:nvPicPr>
          <p:cNvPr id="255" name="Google Shape;255;p15" descr="Man reach logo Royalty Free Vector Image - VectorStock"/>
          <p:cNvPicPr preferRelativeResize="0"/>
          <p:nvPr/>
        </p:nvPicPr>
        <p:blipFill rotWithShape="1">
          <a:blip r:embed="rId4">
            <a:alphaModFix/>
          </a:blip>
          <a:srcRect b="8095"/>
          <a:stretch/>
        </p:blipFill>
        <p:spPr>
          <a:xfrm>
            <a:off x="6092807" y="2229289"/>
            <a:ext cx="2645285" cy="326571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B808CFF1-E323-64EC-78DC-7F7FFF183A9E}"/>
            </a:ext>
          </a:extLst>
        </p:cNvPr>
        <p:cNvGrpSpPr/>
        <p:nvPr/>
      </p:nvGrpSpPr>
      <p:grpSpPr>
        <a:xfrm>
          <a:off x="0" y="0"/>
          <a:ext cx="0" cy="0"/>
          <a:chOff x="0" y="0"/>
          <a:chExt cx="0" cy="0"/>
        </a:xfrm>
      </p:grpSpPr>
      <p:sp>
        <p:nvSpPr>
          <p:cNvPr id="325" name="Google Shape;325;p22">
            <a:extLst>
              <a:ext uri="{FF2B5EF4-FFF2-40B4-BE49-F238E27FC236}">
                <a16:creationId xmlns:a16="http://schemas.microsoft.com/office/drawing/2014/main" id="{FA5AB29C-A59A-EF8C-7E11-FD5AAE03B2FA}"/>
              </a:ext>
            </a:extLst>
          </p:cNvPr>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26" name="Google Shape;326;p22">
            <a:extLst>
              <a:ext uri="{FF2B5EF4-FFF2-40B4-BE49-F238E27FC236}">
                <a16:creationId xmlns:a16="http://schemas.microsoft.com/office/drawing/2014/main" id="{F5519B6E-27EE-9611-5124-8029F0D303C4}"/>
              </a:ext>
            </a:extLst>
          </p:cNvPr>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27" name="Google Shape;327;p22" descr="Logo&#10;&#10;Description automatically generated">
            <a:extLst>
              <a:ext uri="{FF2B5EF4-FFF2-40B4-BE49-F238E27FC236}">
                <a16:creationId xmlns:a16="http://schemas.microsoft.com/office/drawing/2014/main" id="{8370A066-9FB3-5415-0938-DFE18DDEDC66}"/>
              </a:ext>
            </a:extLst>
          </p:cNvPr>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328" name="Google Shape;328;p22">
            <a:extLst>
              <a:ext uri="{FF2B5EF4-FFF2-40B4-BE49-F238E27FC236}">
                <a16:creationId xmlns:a16="http://schemas.microsoft.com/office/drawing/2014/main" id="{17651E21-A2CE-B384-E3C0-6715D423B85C}"/>
              </a:ext>
            </a:extLst>
          </p:cNvPr>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329" name="Google Shape;329;p22">
            <a:extLst>
              <a:ext uri="{FF2B5EF4-FFF2-40B4-BE49-F238E27FC236}">
                <a16:creationId xmlns:a16="http://schemas.microsoft.com/office/drawing/2014/main" id="{73D6A258-624D-746A-EAAC-27206EA3E84A}"/>
              </a:ext>
            </a:extLst>
          </p:cNvPr>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4800" b="1" i="0" u="none" strike="noStrike" cap="none" dirty="0">
                <a:solidFill>
                  <a:srgbClr val="B80E0F"/>
                </a:solidFill>
                <a:latin typeface="Palatino Linotype"/>
                <a:ea typeface="Palatino Linotype"/>
                <a:cs typeface="Palatino Linotype"/>
                <a:sym typeface="Palatino Linotype"/>
              </a:rPr>
              <a:t>Assessment is Important</a:t>
            </a:r>
            <a:endParaRPr sz="4800" b="1" i="0" u="none" strike="noStrike" cap="none" dirty="0">
              <a:solidFill>
                <a:srgbClr val="B80E0F"/>
              </a:solidFill>
              <a:latin typeface="Palatino Linotype"/>
              <a:ea typeface="Palatino Linotype"/>
              <a:cs typeface="Palatino Linotype"/>
              <a:sym typeface="Palatino Linotype"/>
            </a:endParaRPr>
          </a:p>
        </p:txBody>
      </p:sp>
      <p:sp>
        <p:nvSpPr>
          <p:cNvPr id="330" name="Google Shape;330;p22">
            <a:extLst>
              <a:ext uri="{FF2B5EF4-FFF2-40B4-BE49-F238E27FC236}">
                <a16:creationId xmlns:a16="http://schemas.microsoft.com/office/drawing/2014/main" id="{9197BBDD-CBC9-9CAE-268A-8B1A0D069A61}"/>
              </a:ext>
            </a:extLst>
          </p:cNvPr>
          <p:cNvSpPr txBox="1"/>
          <p:nvPr/>
        </p:nvSpPr>
        <p:spPr>
          <a:xfrm>
            <a:off x="636599" y="1764402"/>
            <a:ext cx="6101085"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All assessme</a:t>
            </a:r>
            <a:r>
              <a:rPr lang="en-US" sz="2000" dirty="0">
                <a:latin typeface="Palatino Linotype"/>
                <a:ea typeface="Palatino Linotype"/>
                <a:cs typeface="Palatino Linotype"/>
                <a:sym typeface="Palatino Linotype"/>
              </a:rPr>
              <a:t>nt is important and helps guide our instruction.</a:t>
            </a:r>
          </a:p>
          <a:p>
            <a:pPr marL="88900" lvl="3">
              <a:lnSpc>
                <a:spcPct val="120000"/>
              </a:lnSpc>
              <a:spcBef>
                <a:spcPts val="800"/>
              </a:spcBef>
              <a:buClr>
                <a:srgbClr val="B80E0F"/>
              </a:buClr>
              <a:buSzPts val="2200"/>
            </a:pPr>
            <a:r>
              <a:rPr lang="en-US" sz="2000" b="1" i="0" u="none" strike="noStrike" cap="none" dirty="0">
                <a:solidFill>
                  <a:srgbClr val="000000"/>
                </a:solidFill>
                <a:latin typeface="Palatino Linotype"/>
                <a:ea typeface="Palatino Linotype"/>
                <a:cs typeface="Palatino Linotype"/>
                <a:sym typeface="Palatino Linotype"/>
              </a:rPr>
              <a:t>	Classroom Assessments</a:t>
            </a:r>
          </a:p>
          <a:p>
            <a:pPr marL="88900" lvl="3">
              <a:lnSpc>
                <a:spcPct val="120000"/>
              </a:lnSpc>
              <a:spcBef>
                <a:spcPts val="800"/>
              </a:spcBef>
              <a:buClr>
                <a:srgbClr val="B80E0F"/>
              </a:buClr>
              <a:buSzPts val="2200"/>
            </a:pPr>
            <a:r>
              <a:rPr lang="en-US" sz="2000" b="1" dirty="0">
                <a:latin typeface="Palatino Linotype"/>
                <a:ea typeface="Palatino Linotype"/>
                <a:cs typeface="Palatino Linotype"/>
                <a:sym typeface="Palatino Linotype"/>
              </a:rPr>
              <a:t>	IXL</a:t>
            </a:r>
          </a:p>
          <a:p>
            <a:pPr marL="88900" lvl="3">
              <a:lnSpc>
                <a:spcPct val="120000"/>
              </a:lnSpc>
              <a:spcBef>
                <a:spcPts val="800"/>
              </a:spcBef>
              <a:buClr>
                <a:srgbClr val="B80E0F"/>
              </a:buClr>
              <a:buSzPts val="2200"/>
            </a:pPr>
            <a:r>
              <a:rPr lang="en-US" sz="2000" b="1" i="0" u="none" strike="noStrike" cap="none" dirty="0">
                <a:solidFill>
                  <a:srgbClr val="000000"/>
                </a:solidFill>
                <a:latin typeface="Palatino Linotype"/>
                <a:ea typeface="Palatino Linotype"/>
                <a:cs typeface="Palatino Linotype"/>
                <a:sym typeface="Palatino Linotype"/>
              </a:rPr>
              <a:t>	PSSA</a:t>
            </a:r>
          </a:p>
          <a:p>
            <a:pPr marL="88900" lvl="3">
              <a:lnSpc>
                <a:spcPct val="120000"/>
              </a:lnSpc>
              <a:spcBef>
                <a:spcPts val="800"/>
              </a:spcBef>
              <a:buClr>
                <a:srgbClr val="B80E0F"/>
              </a:buClr>
              <a:buSzPts val="2200"/>
            </a:pPr>
            <a:r>
              <a:rPr lang="en-US" sz="2000" b="1" dirty="0">
                <a:latin typeface="Palatino Linotype"/>
                <a:ea typeface="Palatino Linotype"/>
                <a:cs typeface="Palatino Linotype"/>
                <a:sym typeface="Palatino Linotype"/>
              </a:rPr>
              <a:t>	Firefly</a:t>
            </a:r>
          </a:p>
          <a:p>
            <a:pPr marL="431800" lvl="3" indent="-342900">
              <a:lnSpc>
                <a:spcPct val="120000"/>
              </a:lnSpc>
              <a:spcBef>
                <a:spcPts val="800"/>
              </a:spcBef>
              <a:buClr>
                <a:srgbClr val="B80E0F"/>
              </a:buClr>
              <a:buSzPts val="2200"/>
              <a:buFont typeface="Arial" panose="020B0604020202020204" pitchFamily="34" charset="0"/>
              <a:buChar char="•"/>
            </a:pPr>
            <a:r>
              <a:rPr lang="en-US" sz="2000" dirty="0">
                <a:latin typeface="Palatino Linotype"/>
                <a:ea typeface="Palatino Linotype"/>
                <a:cs typeface="Palatino Linotype"/>
                <a:sym typeface="Palatino Linotype"/>
              </a:rPr>
              <a:t>If a student doesn’t take it seriously it may result in:</a:t>
            </a:r>
          </a:p>
          <a:p>
            <a:pPr marL="88900" lvl="3">
              <a:lnSpc>
                <a:spcPct val="120000"/>
              </a:lnSpc>
              <a:spcBef>
                <a:spcPts val="800"/>
              </a:spcBef>
              <a:buClr>
                <a:srgbClr val="B80E0F"/>
              </a:buClr>
              <a:buSzPts val="2200"/>
            </a:pPr>
            <a:r>
              <a:rPr lang="en-US" sz="2000" dirty="0">
                <a:latin typeface="Palatino Linotype"/>
                <a:ea typeface="Palatino Linotype"/>
                <a:cs typeface="Palatino Linotype"/>
                <a:sym typeface="Palatino Linotype"/>
              </a:rPr>
              <a:t>	Being placed in the wrong course.</a:t>
            </a:r>
          </a:p>
          <a:p>
            <a:pPr marL="88900" lvl="3">
              <a:lnSpc>
                <a:spcPct val="120000"/>
              </a:lnSpc>
              <a:spcBef>
                <a:spcPts val="800"/>
              </a:spcBef>
              <a:buClr>
                <a:srgbClr val="B80E0F"/>
              </a:buClr>
              <a:buSzPts val="2200"/>
            </a:pPr>
            <a:r>
              <a:rPr lang="en-US" sz="2000" dirty="0">
                <a:latin typeface="Palatino Linotype"/>
                <a:ea typeface="Palatino Linotype"/>
                <a:cs typeface="Palatino Linotype"/>
                <a:sym typeface="Palatino Linotype"/>
              </a:rPr>
              <a:t>	Being placed in interventions and/or camps </a:t>
            </a:r>
          </a:p>
          <a:p>
            <a:pPr marL="88900" lvl="3">
              <a:lnSpc>
                <a:spcPct val="120000"/>
              </a:lnSpc>
              <a:spcBef>
                <a:spcPts val="800"/>
              </a:spcBef>
              <a:buClr>
                <a:srgbClr val="B80E0F"/>
              </a:buClr>
              <a:buSzPts val="2200"/>
            </a:pPr>
            <a:r>
              <a:rPr lang="en-US" sz="2000" dirty="0">
                <a:latin typeface="Palatino Linotype"/>
                <a:ea typeface="Palatino Linotype"/>
                <a:cs typeface="Palatino Linotype"/>
                <a:sym typeface="Palatino Linotype"/>
              </a:rPr>
              <a:t>	when it isn’t needed.</a:t>
            </a:r>
          </a:p>
          <a:p>
            <a:pPr marL="88900" lvl="3">
              <a:lnSpc>
                <a:spcPct val="120000"/>
              </a:lnSpc>
              <a:spcBef>
                <a:spcPts val="800"/>
              </a:spcBef>
              <a:buClr>
                <a:srgbClr val="B80E0F"/>
              </a:buClr>
              <a:buSzPts val="2200"/>
            </a:pPr>
            <a:endParaRPr sz="2000" b="1"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1"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endParaRPr sz="16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r>
              <a:rPr lang="en-US" sz="1600" b="0" i="0" u="none" strike="noStrike" cap="none" dirty="0">
                <a:solidFill>
                  <a:srgbClr val="000000"/>
                </a:solidFill>
                <a:latin typeface="Palatino Linotype"/>
                <a:ea typeface="Palatino Linotype"/>
                <a:cs typeface="Palatino Linotype"/>
                <a:sym typeface="Palatino Linotype"/>
              </a:rPr>
              <a:t>			</a:t>
            </a:r>
            <a:endParaRPr sz="1800" b="0" i="0" u="none" strike="noStrike" cap="none" dirty="0">
              <a:solidFill>
                <a:srgbClr val="000000"/>
              </a:solidFill>
              <a:latin typeface="Palatino Linotype"/>
              <a:ea typeface="Palatino Linotype"/>
              <a:cs typeface="Palatino Linotype"/>
              <a:sym typeface="Palatino Linotype"/>
            </a:endParaRPr>
          </a:p>
        </p:txBody>
      </p:sp>
      <p:pic>
        <p:nvPicPr>
          <p:cNvPr id="1026" name="Picture 2" descr="Doing Your Best Quotes: The Importance of Always Trying Your Best">
            <a:extLst>
              <a:ext uri="{FF2B5EF4-FFF2-40B4-BE49-F238E27FC236}">
                <a16:creationId xmlns:a16="http://schemas.microsoft.com/office/drawing/2014/main" id="{607B54EE-47F0-FDA5-6516-D5A065DA3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926" y="2474474"/>
            <a:ext cx="3664360" cy="1923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305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6"/>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61" name="Google Shape;261;p16"/>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262" name="Google Shape;262;p16"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263" name="Google Shape;263;p16"/>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264" name="Google Shape;264;p16"/>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Physical Education</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265" name="Google Shape;265;p16"/>
          <p:cNvSpPr txBox="1"/>
          <p:nvPr/>
        </p:nvSpPr>
        <p:spPr>
          <a:xfrm>
            <a:off x="676529" y="1476570"/>
            <a:ext cx="3739060"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What should I wear?</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1900" b="0" i="0" u="none" strike="noStrike" cap="none" dirty="0">
                <a:solidFill>
                  <a:srgbClr val="000000"/>
                </a:solidFill>
                <a:latin typeface="Palatino Linotype"/>
                <a:ea typeface="Palatino Linotype"/>
                <a:cs typeface="Palatino Linotype"/>
                <a:sym typeface="Palatino Linotype"/>
              </a:rPr>
              <a:t>White, red, black or gray shorts and t-shirt.</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1900" b="0" i="0" u="none" strike="noStrike" cap="none" dirty="0">
                <a:solidFill>
                  <a:srgbClr val="000000"/>
                </a:solidFill>
                <a:latin typeface="Palatino Linotype"/>
                <a:ea typeface="Palatino Linotype"/>
                <a:cs typeface="Palatino Linotype"/>
                <a:sym typeface="Palatino Linotype"/>
              </a:rPr>
              <a:t>Athletic socks &amp; sneakers. </a:t>
            </a:r>
            <a:endParaRPr sz="1900" b="0" i="0" u="none" strike="noStrike" cap="none" dirty="0">
              <a:solidFill>
                <a:srgbClr val="000000"/>
              </a:solidFill>
              <a:latin typeface="Palatino Linotype"/>
              <a:ea typeface="Palatino Linotype"/>
              <a:cs typeface="Palatino Linotype"/>
              <a:sym typeface="Palatino Linotype"/>
            </a:endParaRPr>
          </a:p>
          <a:p>
            <a:pPr marL="914400" marR="0" lvl="1" indent="-368300" algn="l" rtl="0">
              <a:lnSpc>
                <a:spcPct val="120000"/>
              </a:lnSpc>
              <a:spcBef>
                <a:spcPts val="800"/>
              </a:spcBef>
              <a:spcAft>
                <a:spcPts val="0"/>
              </a:spcAft>
              <a:buClr>
                <a:srgbClr val="B80E0F"/>
              </a:buClr>
              <a:buSzPts val="2200"/>
              <a:buFont typeface="Arial"/>
              <a:buChar char="•"/>
            </a:pPr>
            <a:r>
              <a:rPr lang="en-US" sz="1900" b="0" i="0" u="none" strike="noStrike" cap="none" dirty="0">
                <a:solidFill>
                  <a:srgbClr val="000000"/>
                </a:solidFill>
                <a:latin typeface="Palatino Linotype"/>
                <a:ea typeface="Palatino Linotype"/>
                <a:cs typeface="Palatino Linotype"/>
                <a:sym typeface="Palatino Linotype"/>
              </a:rPr>
              <a:t>Consider having sweats for outside weather days.</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What shouldn’t I wear?</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1900" b="0" i="0" u="none" strike="noStrike" cap="none" dirty="0">
                <a:solidFill>
                  <a:srgbClr val="000000"/>
                </a:solidFill>
                <a:latin typeface="Palatino Linotype"/>
                <a:ea typeface="Palatino Linotype"/>
                <a:cs typeface="Palatino Linotype"/>
                <a:sym typeface="Palatino Linotype"/>
              </a:rPr>
              <a:t>Cutoff/compression shorts, tank tops.</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1900" b="0" i="0" u="none" strike="noStrike" cap="none" dirty="0">
                <a:solidFill>
                  <a:srgbClr val="000000"/>
                </a:solidFill>
                <a:latin typeface="Palatino Linotype"/>
                <a:ea typeface="Palatino Linotype"/>
                <a:cs typeface="Palatino Linotype"/>
                <a:sym typeface="Palatino Linotype"/>
              </a:rPr>
              <a:t>Lettering on shirts that is not Boyertown related.</a:t>
            </a:r>
            <a:endParaRPr sz="19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1500" b="0" i="0" u="none" strike="noStrike" cap="none" dirty="0">
              <a:solidFill>
                <a:srgbClr val="000000"/>
              </a:solidFill>
              <a:latin typeface="Impact"/>
              <a:ea typeface="Impact"/>
              <a:cs typeface="Impact"/>
              <a:sym typeface="Impact"/>
            </a:endParaRPr>
          </a:p>
        </p:txBody>
      </p:sp>
      <p:pic>
        <p:nvPicPr>
          <p:cNvPr id="266" name="Google Shape;266;p16" descr="No photo description available."/>
          <p:cNvPicPr preferRelativeResize="0"/>
          <p:nvPr/>
        </p:nvPicPr>
        <p:blipFill rotWithShape="1">
          <a:blip r:embed="rId4">
            <a:alphaModFix/>
          </a:blip>
          <a:srcRect/>
          <a:stretch/>
        </p:blipFill>
        <p:spPr>
          <a:xfrm>
            <a:off x="5003606" y="1588168"/>
            <a:ext cx="3647512" cy="4788567"/>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7"/>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2" name="Google Shape;272;p17"/>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273" name="Google Shape;273;p17"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274" name="Google Shape;274;p17"/>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275" name="Google Shape;275;p17"/>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Physical Education</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276" name="Google Shape;276;p17"/>
          <p:cNvSpPr txBox="1"/>
          <p:nvPr/>
        </p:nvSpPr>
        <p:spPr>
          <a:xfrm>
            <a:off x="676529" y="1476570"/>
            <a:ext cx="6700664"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Students will be assigned a locker for Physical Education.</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Students will NOT need to dress for PE on the first day.   PE teachers will provide further details in class.</a:t>
            </a:r>
            <a:endParaRPr sz="19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1500" b="0" i="0" u="none" strike="noStrike" cap="none" dirty="0">
              <a:solidFill>
                <a:srgbClr val="000000"/>
              </a:solidFill>
              <a:latin typeface="Impact"/>
              <a:ea typeface="Impact"/>
              <a:cs typeface="Impact"/>
              <a:sym typeface="Impact"/>
            </a:endParaRPr>
          </a:p>
        </p:txBody>
      </p:sp>
      <p:pic>
        <p:nvPicPr>
          <p:cNvPr id="277" name="Google Shape;277;p17" descr="A group of people playing volleyball"/>
          <p:cNvPicPr preferRelativeResize="0"/>
          <p:nvPr/>
        </p:nvPicPr>
        <p:blipFill rotWithShape="1">
          <a:blip r:embed="rId4">
            <a:alphaModFix/>
          </a:blip>
          <a:srcRect t="15413"/>
          <a:stretch/>
        </p:blipFill>
        <p:spPr>
          <a:xfrm>
            <a:off x="2106440" y="3548135"/>
            <a:ext cx="4931119" cy="2773755"/>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8"/>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83" name="Google Shape;283;p18"/>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284" name="Google Shape;284;p18"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285" name="Google Shape;285;p18"/>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286" name="Google Shape;286;p18"/>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Lockers &amp; Book Bags</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287" name="Google Shape;287;p18"/>
          <p:cNvSpPr txBox="1"/>
          <p:nvPr/>
        </p:nvSpPr>
        <p:spPr>
          <a:xfrm>
            <a:off x="676529" y="1476570"/>
            <a:ext cx="4617366"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Each student will have a locker assigned to them.</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You may access your locker at the following times:</a:t>
            </a:r>
            <a:endParaRPr dirty="0"/>
          </a:p>
          <a:p>
            <a:pPr marL="1371600" marR="0" lvl="2" indent="-368300" algn="l" rtl="0">
              <a:lnSpc>
                <a:spcPct val="120000"/>
              </a:lnSpc>
              <a:spcBef>
                <a:spcPts val="800"/>
              </a:spcBef>
              <a:spcAft>
                <a:spcPts val="0"/>
              </a:spcAft>
              <a:buClr>
                <a:srgbClr val="B80E0F"/>
              </a:buClr>
              <a:buSzPts val="2200"/>
              <a:buFont typeface="Arial"/>
              <a:buChar char="•"/>
            </a:pPr>
            <a:r>
              <a:rPr lang="en-US" sz="1600" b="0" i="0" u="none" strike="noStrike" cap="none" dirty="0">
                <a:solidFill>
                  <a:srgbClr val="000000"/>
                </a:solidFill>
                <a:latin typeface="Palatino Linotype"/>
                <a:ea typeface="Palatino Linotype"/>
                <a:cs typeface="Palatino Linotype"/>
                <a:sym typeface="Palatino Linotype"/>
              </a:rPr>
              <a:t>Beginning of the day</a:t>
            </a:r>
            <a:endParaRPr dirty="0"/>
          </a:p>
          <a:p>
            <a:pPr marL="1371600" marR="0" lvl="2" indent="-368300" algn="l" rtl="0">
              <a:lnSpc>
                <a:spcPct val="120000"/>
              </a:lnSpc>
              <a:spcBef>
                <a:spcPts val="800"/>
              </a:spcBef>
              <a:spcAft>
                <a:spcPts val="0"/>
              </a:spcAft>
              <a:buClr>
                <a:srgbClr val="B80E0F"/>
              </a:buClr>
              <a:buSzPts val="2200"/>
              <a:buFont typeface="Arial"/>
              <a:buChar char="•"/>
            </a:pPr>
            <a:r>
              <a:rPr lang="en-US" sz="1600" b="0" i="0" u="none" strike="noStrike" cap="none" dirty="0">
                <a:solidFill>
                  <a:srgbClr val="000000"/>
                </a:solidFill>
                <a:latin typeface="Palatino Linotype"/>
                <a:ea typeface="Palatino Linotype"/>
                <a:cs typeface="Palatino Linotype"/>
                <a:sym typeface="Palatino Linotype"/>
              </a:rPr>
              <a:t>Before/after lunch</a:t>
            </a:r>
            <a:endParaRPr dirty="0"/>
          </a:p>
          <a:p>
            <a:pPr marL="1371600" marR="0" lvl="2" indent="-368300" algn="l" rtl="0">
              <a:lnSpc>
                <a:spcPct val="120000"/>
              </a:lnSpc>
              <a:spcBef>
                <a:spcPts val="800"/>
              </a:spcBef>
              <a:spcAft>
                <a:spcPts val="0"/>
              </a:spcAft>
              <a:buClr>
                <a:srgbClr val="B80E0F"/>
              </a:buClr>
              <a:buSzPts val="2200"/>
              <a:buFont typeface="Arial"/>
              <a:buChar char="•"/>
            </a:pPr>
            <a:r>
              <a:rPr lang="en-US" sz="1600" b="0" i="0" u="none" strike="noStrike" cap="none" dirty="0">
                <a:solidFill>
                  <a:srgbClr val="000000"/>
                </a:solidFill>
                <a:latin typeface="Palatino Linotype"/>
                <a:ea typeface="Palatino Linotype"/>
                <a:cs typeface="Palatino Linotype"/>
                <a:sym typeface="Palatino Linotype"/>
              </a:rPr>
              <a:t>End of the day</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Do NOT share your combination with anyone!</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1900" b="0" i="0" u="none" strike="noStrike" cap="none" dirty="0">
                <a:solidFill>
                  <a:srgbClr val="000000"/>
                </a:solidFill>
                <a:latin typeface="Palatino Linotype"/>
                <a:ea typeface="Palatino Linotype"/>
                <a:cs typeface="Palatino Linotype"/>
                <a:sym typeface="Palatino Linotype"/>
              </a:rPr>
              <a:t>Book bags may </a:t>
            </a:r>
            <a:r>
              <a:rPr lang="en-US" sz="1900" b="1" i="0" u="sng" strike="noStrike" cap="none" dirty="0">
                <a:solidFill>
                  <a:srgbClr val="000000"/>
                </a:solidFill>
                <a:latin typeface="Palatino Linotype"/>
                <a:ea typeface="Palatino Linotype"/>
                <a:cs typeface="Palatino Linotype"/>
                <a:sym typeface="Palatino Linotype"/>
              </a:rPr>
              <a:t>NOT</a:t>
            </a:r>
            <a:r>
              <a:rPr lang="en-US" sz="1900" b="0" i="0" u="none" strike="noStrike" cap="none" dirty="0">
                <a:solidFill>
                  <a:srgbClr val="000000"/>
                </a:solidFill>
                <a:latin typeface="Palatino Linotype"/>
                <a:ea typeface="Palatino Linotype"/>
                <a:cs typeface="Palatino Linotype"/>
                <a:sym typeface="Palatino Linotype"/>
              </a:rPr>
              <a:t> be used during the school day.</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You may bring a backpack to school, but it must be stored in your locker during the day.</a:t>
            </a:r>
            <a:endParaRPr sz="18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1500" b="0" i="0" u="none" strike="noStrike" cap="none" dirty="0">
              <a:solidFill>
                <a:srgbClr val="000000"/>
              </a:solidFill>
              <a:latin typeface="Impact"/>
              <a:ea typeface="Impact"/>
              <a:cs typeface="Impact"/>
              <a:sym typeface="Impact"/>
            </a:endParaRPr>
          </a:p>
        </p:txBody>
      </p:sp>
      <p:pic>
        <p:nvPicPr>
          <p:cNvPr id="288" name="Google Shape;288;p18" descr="A person standing in front of a door&#10;&#10;Description automatically generated"/>
          <p:cNvPicPr preferRelativeResize="0"/>
          <p:nvPr/>
        </p:nvPicPr>
        <p:blipFill rotWithShape="1">
          <a:blip r:embed="rId4">
            <a:alphaModFix/>
          </a:blip>
          <a:srcRect/>
          <a:stretch/>
        </p:blipFill>
        <p:spPr>
          <a:xfrm>
            <a:off x="5302094" y="1827634"/>
            <a:ext cx="3435998" cy="458133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5" name="Google Shape;95;p2"/>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96" name="Google Shape;96;p2"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97" name="Google Shape;97;p2"/>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98" name="Google Shape;98;p2"/>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Administrative Team</a:t>
            </a:r>
            <a:endParaRPr dirty="0"/>
          </a:p>
        </p:txBody>
      </p:sp>
      <p:sp>
        <p:nvSpPr>
          <p:cNvPr id="99" name="Google Shape;99;p2"/>
          <p:cNvSpPr txBox="1"/>
          <p:nvPr/>
        </p:nvSpPr>
        <p:spPr>
          <a:xfrm>
            <a:off x="1742323" y="5462674"/>
            <a:ext cx="291614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Mrs. Dombrowski</a:t>
            </a:r>
            <a:endParaRPr dirty="0"/>
          </a:p>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Principal</a:t>
            </a:r>
            <a:endParaRPr dirty="0"/>
          </a:p>
        </p:txBody>
      </p:sp>
      <p:sp>
        <p:nvSpPr>
          <p:cNvPr id="100" name="Google Shape;100;p2"/>
          <p:cNvSpPr txBox="1"/>
          <p:nvPr/>
        </p:nvSpPr>
        <p:spPr>
          <a:xfrm>
            <a:off x="5067911" y="5462674"/>
            <a:ext cx="358017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Mr. Schmaldienst </a:t>
            </a:r>
            <a:endParaRPr dirty="0"/>
          </a:p>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Assistant Principal</a:t>
            </a:r>
            <a:endParaRPr dirty="0"/>
          </a:p>
        </p:txBody>
      </p:sp>
      <p:pic>
        <p:nvPicPr>
          <p:cNvPr id="101" name="Google Shape;101;p2" descr="A person in a black jacket&#10;&#10;Description automatically generated"/>
          <p:cNvPicPr preferRelativeResize="0"/>
          <p:nvPr/>
        </p:nvPicPr>
        <p:blipFill rotWithShape="1">
          <a:blip r:embed="rId4">
            <a:alphaModFix/>
          </a:blip>
          <a:srcRect/>
          <a:stretch/>
        </p:blipFill>
        <p:spPr>
          <a:xfrm>
            <a:off x="1899995" y="1978538"/>
            <a:ext cx="2655467" cy="3310482"/>
          </a:xfrm>
          <a:prstGeom prst="rect">
            <a:avLst/>
          </a:prstGeom>
          <a:noFill/>
          <a:ln>
            <a:noFill/>
          </a:ln>
        </p:spPr>
      </p:pic>
      <p:pic>
        <p:nvPicPr>
          <p:cNvPr id="102" name="Google Shape;102;p2" descr="A person in a suit and tie&#10;&#10;Description automatically generated"/>
          <p:cNvPicPr preferRelativeResize="0"/>
          <p:nvPr/>
        </p:nvPicPr>
        <p:blipFill rotWithShape="1">
          <a:blip r:embed="rId5">
            <a:alphaModFix/>
          </a:blip>
          <a:srcRect/>
          <a:stretch/>
        </p:blipFill>
        <p:spPr>
          <a:xfrm>
            <a:off x="5533804" y="1978536"/>
            <a:ext cx="2648387" cy="331048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9"/>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94" name="Google Shape;294;p19"/>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295" name="Google Shape;295;p19"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296" name="Google Shape;296;p19"/>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297" name="Google Shape;297;p19"/>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Communication</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298" name="Google Shape;298;p19"/>
          <p:cNvSpPr txBox="1"/>
          <p:nvPr/>
        </p:nvSpPr>
        <p:spPr>
          <a:xfrm>
            <a:off x="605712" y="1392459"/>
            <a:ext cx="8229600" cy="3459572"/>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Infinite Campus</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E-mail – Week in Review</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School District Webpage</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Coffee with the Principal</a:t>
            </a:r>
            <a:endParaRPr sz="19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400"/>
              </a:spcBef>
              <a:spcAft>
                <a:spcPts val="0"/>
              </a:spcAft>
              <a:buClr>
                <a:srgbClr val="B80E0F"/>
              </a:buClr>
              <a:buSzPts val="2200"/>
              <a:buFont typeface="Arial"/>
              <a:buNone/>
            </a:pPr>
            <a:endParaRPr sz="1900" b="0" i="0" u="none" strike="noStrike" cap="none" dirty="0">
              <a:solidFill>
                <a:srgbClr val="000000"/>
              </a:solidFill>
              <a:latin typeface="Palatino Linotype"/>
              <a:ea typeface="Palatino Linotype"/>
              <a:cs typeface="Palatino Linotype"/>
              <a:sym typeface="Palatino Linotype"/>
            </a:endParaRPr>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endParaRPr sz="16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r>
              <a:rPr lang="en-US" sz="1600" b="0" i="0" u="none" strike="noStrike" cap="none" dirty="0">
                <a:solidFill>
                  <a:srgbClr val="000000"/>
                </a:solidFill>
                <a:latin typeface="Palatino Linotype"/>
                <a:ea typeface="Palatino Linotype"/>
                <a:cs typeface="Palatino Linotype"/>
                <a:sym typeface="Palatino Linotype"/>
              </a:rPr>
              <a:t>			</a:t>
            </a:r>
            <a:endParaRPr sz="1800" b="0" i="0" u="none" strike="noStrike" cap="none" dirty="0">
              <a:solidFill>
                <a:srgbClr val="000000"/>
              </a:solidFill>
              <a:latin typeface="Palatino Linotype"/>
              <a:ea typeface="Palatino Linotype"/>
              <a:cs typeface="Palatino Linotype"/>
              <a:sym typeface="Palatino Linotype"/>
            </a:endParaRPr>
          </a:p>
        </p:txBody>
      </p:sp>
      <p:pic>
        <p:nvPicPr>
          <p:cNvPr id="299" name="Google Shape;299;p19"/>
          <p:cNvPicPr preferRelativeResize="0"/>
          <p:nvPr/>
        </p:nvPicPr>
        <p:blipFill rotWithShape="1">
          <a:blip r:embed="rId4">
            <a:alphaModFix/>
          </a:blip>
          <a:srcRect/>
          <a:stretch/>
        </p:blipFill>
        <p:spPr>
          <a:xfrm>
            <a:off x="2491752" y="3838366"/>
            <a:ext cx="4739230" cy="255189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0"/>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05" name="Google Shape;305;p20"/>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06" name="Google Shape;306;p20"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307" name="Google Shape;307;p20"/>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308" name="Google Shape;308;p20"/>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Safety</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309" name="Google Shape;309;p20"/>
          <p:cNvSpPr txBox="1"/>
          <p:nvPr/>
        </p:nvSpPr>
        <p:spPr>
          <a:xfrm>
            <a:off x="676530" y="1752370"/>
            <a:ext cx="4725650"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Emergency Drills</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Secured Entrances</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Raptor Visitor Verification System</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Video Surveillance</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Security Guard</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Armed School Police Officer</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Collaboration with Eastern Berks Regional PD</a:t>
            </a:r>
            <a:endParaRPr sz="1900" b="0" i="0" u="none" strike="noStrike" cap="none" dirty="0">
              <a:solidFill>
                <a:srgbClr val="000000"/>
              </a:solidFill>
              <a:latin typeface="Palatino Linotype"/>
              <a:ea typeface="Palatino Linotype"/>
              <a:cs typeface="Palatino Linotype"/>
              <a:sym typeface="Palatino Linotype"/>
            </a:endParaRPr>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endParaRPr sz="16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r>
              <a:rPr lang="en-US" sz="1600" b="0" i="0" u="none" strike="noStrike" cap="none" dirty="0">
                <a:solidFill>
                  <a:srgbClr val="000000"/>
                </a:solidFill>
                <a:latin typeface="Palatino Linotype"/>
                <a:ea typeface="Palatino Linotype"/>
                <a:cs typeface="Palatino Linotype"/>
                <a:sym typeface="Palatino Linotype"/>
              </a:rPr>
              <a:t>			</a:t>
            </a:r>
            <a:endParaRPr sz="1800" b="0" i="0" u="none" strike="noStrike" cap="none" dirty="0">
              <a:solidFill>
                <a:srgbClr val="000000"/>
              </a:solidFill>
              <a:latin typeface="Palatino Linotype"/>
              <a:ea typeface="Palatino Linotype"/>
              <a:cs typeface="Palatino Linotype"/>
              <a:sym typeface="Palatino Linotype"/>
            </a:endParaRPr>
          </a:p>
        </p:txBody>
      </p:sp>
      <p:pic>
        <p:nvPicPr>
          <p:cNvPr id="310" name="Google Shape;310;p20" descr="Image result for safe schools"/>
          <p:cNvPicPr preferRelativeResize="0"/>
          <p:nvPr/>
        </p:nvPicPr>
        <p:blipFill rotWithShape="1">
          <a:blip r:embed="rId4">
            <a:alphaModFix/>
          </a:blip>
          <a:srcRect/>
          <a:stretch/>
        </p:blipFill>
        <p:spPr>
          <a:xfrm>
            <a:off x="5791200" y="2197539"/>
            <a:ext cx="2847527" cy="281905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1"/>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16" name="Google Shape;316;p21"/>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17" name="Google Shape;317;p21"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318" name="Google Shape;318;p21"/>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319" name="Google Shape;319;p21"/>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Safety</a:t>
            </a:r>
            <a:endParaRPr sz="5400" b="1" i="0" u="none" strike="noStrike" cap="none" dirty="0">
              <a:solidFill>
                <a:srgbClr val="B80E0F"/>
              </a:solidFill>
              <a:latin typeface="Palatino Linotype"/>
              <a:ea typeface="Palatino Linotype"/>
              <a:cs typeface="Palatino Linotype"/>
              <a:sym typeface="Palatino Linotype"/>
            </a:endParaRPr>
          </a:p>
        </p:txBody>
      </p:sp>
      <p:pic>
        <p:nvPicPr>
          <p:cNvPr id="320" name="Google Shape;320;p21" descr="Standard Response Protocol ♥ • The &quot;I Love U Guys&quot; Foundation"/>
          <p:cNvPicPr preferRelativeResize="0"/>
          <p:nvPr/>
        </p:nvPicPr>
        <p:blipFill rotWithShape="1">
          <a:blip r:embed="rId4">
            <a:alphaModFix/>
          </a:blip>
          <a:srcRect/>
          <a:stretch/>
        </p:blipFill>
        <p:spPr>
          <a:xfrm>
            <a:off x="2513192" y="1532221"/>
            <a:ext cx="4117616" cy="5325779"/>
          </a:xfrm>
          <a:prstGeom prst="rect">
            <a:avLst/>
          </a:prstGeom>
          <a:noFill/>
          <a:ln>
            <a:noFill/>
          </a:ln>
          <a:effectLst>
            <a:outerShdw blurRad="190500" algn="tl" rotWithShape="0">
              <a:srgbClr val="000000">
                <a:alpha val="69803"/>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2"/>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26" name="Google Shape;326;p22"/>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27" name="Google Shape;327;p22"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328" name="Google Shape;328;p22"/>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329" name="Google Shape;329;p22"/>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Safe2Say Something</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330" name="Google Shape;330;p22"/>
          <p:cNvSpPr txBox="1"/>
          <p:nvPr/>
        </p:nvSpPr>
        <p:spPr>
          <a:xfrm>
            <a:off x="636599" y="1764402"/>
            <a:ext cx="6101085"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Safe2Say Something is a youth violence prevention program run by the Pennsylvania Office of Attorney General. The program teaches youth and adults how to recognize warning signs and signals, especially within social media, from individuals who may be a threat to themselves or others and to “say something” BEFORE it is too late. With Safe2Say Something, it’s easy and confidential to report safety concerns to help prevent violence and tragedies.</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1" i="0" u="sng" strike="noStrike" cap="none" dirty="0">
                <a:solidFill>
                  <a:srgbClr val="000000"/>
                </a:solidFill>
                <a:latin typeface="Palatino Linotype"/>
                <a:ea typeface="Palatino Linotype"/>
                <a:cs typeface="Palatino Linotype"/>
                <a:sym typeface="Palatino Linotype"/>
                <a:hlinkClick r:id="rId4">
                  <a:extLst>
                    <a:ext uri="{A12FA001-AC4F-418D-AE19-62706E023703}">
                      <ahyp:hlinkClr xmlns:ahyp="http://schemas.microsoft.com/office/drawing/2018/hyperlinkcolor" val="tx"/>
                    </a:ext>
                  </a:extLst>
                </a:hlinkClick>
              </a:rPr>
              <a:t>www.safe2saypa.org</a:t>
            </a:r>
            <a:endParaRPr sz="2000" b="1"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1"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endParaRPr sz="16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r>
              <a:rPr lang="en-US" sz="1600" b="0" i="0" u="none" strike="noStrike" cap="none" dirty="0">
                <a:solidFill>
                  <a:srgbClr val="000000"/>
                </a:solidFill>
                <a:latin typeface="Palatino Linotype"/>
                <a:ea typeface="Palatino Linotype"/>
                <a:cs typeface="Palatino Linotype"/>
                <a:sym typeface="Palatino Linotype"/>
              </a:rPr>
              <a:t>			</a:t>
            </a:r>
            <a:endParaRPr sz="1800" b="0" i="0" u="none" strike="noStrike" cap="none" dirty="0">
              <a:solidFill>
                <a:srgbClr val="000000"/>
              </a:solidFill>
              <a:latin typeface="Palatino Linotype"/>
              <a:ea typeface="Palatino Linotype"/>
              <a:cs typeface="Palatino Linotype"/>
              <a:sym typeface="Palatino Linotype"/>
            </a:endParaRPr>
          </a:p>
        </p:txBody>
      </p:sp>
      <p:pic>
        <p:nvPicPr>
          <p:cNvPr id="331" name="Google Shape;331;p22" descr="Safe2Say Something PA: Resources"/>
          <p:cNvPicPr preferRelativeResize="0"/>
          <p:nvPr/>
        </p:nvPicPr>
        <p:blipFill rotWithShape="1">
          <a:blip r:embed="rId5">
            <a:alphaModFix/>
          </a:blip>
          <a:srcRect l="79708"/>
          <a:stretch/>
        </p:blipFill>
        <p:spPr>
          <a:xfrm>
            <a:off x="5047967" y="5356326"/>
            <a:ext cx="4067207" cy="15658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3"/>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37" name="Google Shape;337;p23"/>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38" name="Google Shape;338;p23"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339" name="Google Shape;339;p23"/>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340" name="Google Shape;340;p23"/>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Technology</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341" name="Google Shape;341;p23"/>
          <p:cNvSpPr txBox="1"/>
          <p:nvPr/>
        </p:nvSpPr>
        <p:spPr>
          <a:xfrm>
            <a:off x="636598" y="1572573"/>
            <a:ext cx="6101085"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Students will receive a Chromebook.</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Students are expected to take these devices home daily, charge them overnight, and bring them back each day.</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Each student will be assessed an annual technology fee.  Additional charges would be assessed for damage to the computer.</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BASD Chromebooks should be used for academic use only.</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BASD e-mail is monitored by a server bot to identify inappropriate/dangerous activity.</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No stickers or signs on computers!</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Do not stack items on your Chromebook!</a:t>
            </a:r>
            <a:endParaRPr dirty="0"/>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1"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endParaRPr sz="16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r>
              <a:rPr lang="en-US" sz="1600" b="0" i="0" u="none" strike="noStrike" cap="none" dirty="0">
                <a:solidFill>
                  <a:srgbClr val="000000"/>
                </a:solidFill>
                <a:latin typeface="Palatino Linotype"/>
                <a:ea typeface="Palatino Linotype"/>
                <a:cs typeface="Palatino Linotype"/>
                <a:sym typeface="Palatino Linotype"/>
              </a:rPr>
              <a:t>			</a:t>
            </a:r>
            <a:endParaRPr sz="1800" b="0" i="0" u="none" strike="noStrike" cap="none" dirty="0">
              <a:solidFill>
                <a:srgbClr val="000000"/>
              </a:solidFill>
              <a:latin typeface="Palatino Linotype"/>
              <a:ea typeface="Palatino Linotype"/>
              <a:cs typeface="Palatino Linotype"/>
              <a:sym typeface="Palatino Linotype"/>
            </a:endParaRPr>
          </a:p>
        </p:txBody>
      </p:sp>
      <p:pic>
        <p:nvPicPr>
          <p:cNvPr id="342" name="Google Shape;342;p23" descr="Lenovo Chromebook S330"/>
          <p:cNvPicPr preferRelativeResize="0"/>
          <p:nvPr/>
        </p:nvPicPr>
        <p:blipFill rotWithShape="1">
          <a:blip r:embed="rId4">
            <a:alphaModFix/>
          </a:blip>
          <a:srcRect/>
          <a:stretch/>
        </p:blipFill>
        <p:spPr>
          <a:xfrm>
            <a:off x="6831212" y="2925189"/>
            <a:ext cx="2004099" cy="14236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4"/>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48" name="Google Shape;348;p24"/>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49" name="Google Shape;349;p24"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350" name="Google Shape;350;p24"/>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351" name="Google Shape;351;p24"/>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Attendance</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352" name="Google Shape;352;p24"/>
          <p:cNvSpPr txBox="1"/>
          <p:nvPr/>
        </p:nvSpPr>
        <p:spPr>
          <a:xfrm>
            <a:off x="543070" y="1572573"/>
            <a:ext cx="4353783"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Attendance information for BASD is changing for the 2025-2026.   </a:t>
            </a:r>
          </a:p>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More information will be coming in the next few days.</a:t>
            </a:r>
          </a:p>
          <a:p>
            <a:pPr marL="457200" marR="0" lvl="0" indent="-368300" algn="l" rtl="0">
              <a:lnSpc>
                <a:spcPct val="120000"/>
              </a:lnSpc>
              <a:spcBef>
                <a:spcPts val="800"/>
              </a:spcBef>
              <a:spcAft>
                <a:spcPts val="0"/>
              </a:spcAft>
              <a:buClr>
                <a:srgbClr val="B80E0F"/>
              </a:buClr>
              <a:buSzPts val="2200"/>
              <a:buFont typeface="Arial"/>
              <a:buChar char="•"/>
            </a:pPr>
            <a:r>
              <a:rPr lang="en-US" sz="1800" dirty="0">
                <a:latin typeface="Palatino Linotype"/>
                <a:ea typeface="Palatino Linotype"/>
                <a:cs typeface="Palatino Linotype"/>
                <a:sym typeface="Palatino Linotype"/>
              </a:rPr>
              <a:t>There will be more integration between attendance and Infinite Campus.</a:t>
            </a: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endParaRPr sz="16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r>
              <a:rPr lang="en-US" sz="1600" b="0" i="0" u="none" strike="noStrike" cap="none" dirty="0">
                <a:solidFill>
                  <a:srgbClr val="000000"/>
                </a:solidFill>
                <a:latin typeface="Palatino Linotype"/>
                <a:ea typeface="Palatino Linotype"/>
                <a:cs typeface="Palatino Linotype"/>
                <a:sym typeface="Palatino Linotype"/>
              </a:rPr>
              <a:t>			</a:t>
            </a:r>
            <a:endParaRPr sz="1800" b="0" i="0" u="none" strike="noStrike" cap="none" dirty="0">
              <a:solidFill>
                <a:srgbClr val="000000"/>
              </a:solidFill>
              <a:latin typeface="Palatino Linotype"/>
              <a:ea typeface="Palatino Linotype"/>
              <a:cs typeface="Palatino Linotype"/>
              <a:sym typeface="Palatino Linotype"/>
            </a:endParaRPr>
          </a:p>
        </p:txBody>
      </p:sp>
      <p:pic>
        <p:nvPicPr>
          <p:cNvPr id="353" name="Google Shape;353;p24"/>
          <p:cNvPicPr preferRelativeResize="0"/>
          <p:nvPr/>
        </p:nvPicPr>
        <p:blipFill rotWithShape="1">
          <a:blip r:embed="rId4">
            <a:alphaModFix/>
          </a:blip>
          <a:srcRect/>
          <a:stretch/>
        </p:blipFill>
        <p:spPr>
          <a:xfrm>
            <a:off x="5544469" y="1674046"/>
            <a:ext cx="3193623" cy="4667602"/>
          </a:xfrm>
          <a:prstGeom prst="rect">
            <a:avLst/>
          </a:prstGeom>
          <a:noFill/>
          <a:ln>
            <a:noFill/>
          </a:ln>
        </p:spPr>
      </p:pic>
      <p:pic>
        <p:nvPicPr>
          <p:cNvPr id="1028" name="Picture 4" descr="Stay tuned stamp — Stock Vector">
            <a:extLst>
              <a:ext uri="{FF2B5EF4-FFF2-40B4-BE49-F238E27FC236}">
                <a16:creationId xmlns:a16="http://schemas.microsoft.com/office/drawing/2014/main" id="{7BFBA571-CB04-40C6-6135-C318249F779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4161" y="3848878"/>
            <a:ext cx="3009122" cy="30091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5"/>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59" name="Google Shape;359;p25"/>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60" name="Google Shape;360;p25"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361" name="Google Shape;361;p25"/>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362" name="Google Shape;362;p25"/>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Attendance</a:t>
            </a:r>
            <a:endParaRPr sz="5400" b="1" i="0" u="none" strike="noStrike" cap="none" dirty="0">
              <a:solidFill>
                <a:srgbClr val="B80E0F"/>
              </a:solidFill>
              <a:latin typeface="Palatino Linotype"/>
              <a:ea typeface="Palatino Linotype"/>
              <a:cs typeface="Palatino Linotype"/>
              <a:sym typeface="Palatino Linotype"/>
            </a:endParaRPr>
          </a:p>
        </p:txBody>
      </p:sp>
      <p:pic>
        <p:nvPicPr>
          <p:cNvPr id="363" name="Google Shape;363;p25"/>
          <p:cNvPicPr preferRelativeResize="0"/>
          <p:nvPr/>
        </p:nvPicPr>
        <p:blipFill rotWithShape="1">
          <a:blip r:embed="rId4">
            <a:alphaModFix/>
          </a:blip>
          <a:srcRect/>
          <a:stretch/>
        </p:blipFill>
        <p:spPr>
          <a:xfrm>
            <a:off x="5544469" y="1674046"/>
            <a:ext cx="3193623" cy="4667602"/>
          </a:xfrm>
          <a:prstGeom prst="rect">
            <a:avLst/>
          </a:prstGeom>
          <a:noFill/>
          <a:ln>
            <a:noFill/>
          </a:ln>
        </p:spPr>
      </p:pic>
      <p:sp>
        <p:nvSpPr>
          <p:cNvPr id="364" name="Google Shape;364;p25"/>
          <p:cNvSpPr txBox="1"/>
          <p:nvPr/>
        </p:nvSpPr>
        <p:spPr>
          <a:xfrm>
            <a:off x="476306" y="1421859"/>
            <a:ext cx="4908884"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When a student is absent…</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1700" b="0" i="0" u="none" strike="noStrike" cap="none" dirty="0">
                <a:solidFill>
                  <a:srgbClr val="000000"/>
                </a:solidFill>
                <a:latin typeface="Palatino Linotype"/>
                <a:ea typeface="Palatino Linotype"/>
                <a:cs typeface="Palatino Linotype"/>
                <a:sym typeface="Palatino Linotype"/>
              </a:rPr>
              <a:t>A day will be marked as “unlawful if a note is not submitted within the 72-hour window.</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1700" b="0" i="0" u="none" strike="noStrike" cap="none" dirty="0">
                <a:solidFill>
                  <a:srgbClr val="000000"/>
                </a:solidFill>
                <a:latin typeface="Palatino Linotype"/>
                <a:ea typeface="Palatino Linotype"/>
                <a:cs typeface="Palatino Linotype"/>
                <a:sym typeface="Palatino Linotype"/>
              </a:rPr>
              <a:t>3 “unlawful” absences will result in a meeting being scheduled to create a “Student Attendance Improvement Plan” (SAIP).</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1700" b="0" i="0" u="none" strike="noStrike" cap="none" dirty="0">
                <a:solidFill>
                  <a:srgbClr val="000000"/>
                </a:solidFill>
                <a:latin typeface="Palatino Linotype"/>
                <a:ea typeface="Palatino Linotype"/>
                <a:cs typeface="Palatino Linotype"/>
                <a:sym typeface="Palatino Linotype"/>
              </a:rPr>
              <a:t>Referral to the Advancing Student Attendance Program (ASAP) may take place.</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1700" b="0" i="0" u="none" strike="noStrike" cap="none" dirty="0">
                <a:solidFill>
                  <a:srgbClr val="000000"/>
                </a:solidFill>
                <a:latin typeface="Palatino Linotype"/>
                <a:ea typeface="Palatino Linotype"/>
                <a:cs typeface="Palatino Linotype"/>
                <a:sym typeface="Palatino Linotype"/>
              </a:rPr>
              <a:t>6 “unlawful” absences will result in a citation for truancy being filed with the Magisterial District Justice (MDJ).</a:t>
            </a: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endParaRPr sz="16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r>
              <a:rPr lang="en-US" sz="1600" b="0" i="0" u="none" strike="noStrike" cap="none" dirty="0">
                <a:solidFill>
                  <a:srgbClr val="000000"/>
                </a:solidFill>
                <a:latin typeface="Palatino Linotype"/>
                <a:ea typeface="Palatino Linotype"/>
                <a:cs typeface="Palatino Linotype"/>
                <a:sym typeface="Palatino Linotype"/>
              </a:rPr>
              <a:t>			</a:t>
            </a:r>
            <a:endParaRPr sz="1800" b="0" i="0" u="none" strike="noStrike" cap="none" dirty="0">
              <a:solidFill>
                <a:srgbClr val="000000"/>
              </a:solidFill>
              <a:latin typeface="Palatino Linotype"/>
              <a:ea typeface="Palatino Linotype"/>
              <a:cs typeface="Palatino Linotype"/>
              <a:sym typeface="Palatino Linotyp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6"/>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70" name="Google Shape;370;p26"/>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71" name="Google Shape;371;p26"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372" name="Google Shape;372;p26"/>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373" name="Google Shape;373;p26"/>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4000" b="1" i="0" u="none" strike="noStrike" cap="none" dirty="0">
                <a:solidFill>
                  <a:srgbClr val="B80E0F"/>
                </a:solidFill>
                <a:latin typeface="Palatino Linotype"/>
                <a:ea typeface="Palatino Linotype"/>
                <a:cs typeface="Palatino Linotype"/>
                <a:sym typeface="Palatino Linotype"/>
              </a:rPr>
              <a:t>Cell Phones/Electronic Devices</a:t>
            </a:r>
            <a:endParaRPr sz="4000" b="1" i="0" u="none" strike="noStrike" cap="none" dirty="0">
              <a:solidFill>
                <a:srgbClr val="B80E0F"/>
              </a:solidFill>
              <a:latin typeface="Palatino Linotype"/>
              <a:ea typeface="Palatino Linotype"/>
              <a:cs typeface="Palatino Linotype"/>
              <a:sym typeface="Palatino Linotype"/>
            </a:endParaRPr>
          </a:p>
        </p:txBody>
      </p:sp>
      <p:sp>
        <p:nvSpPr>
          <p:cNvPr id="374" name="Google Shape;374;p26"/>
          <p:cNvSpPr txBox="1"/>
          <p:nvPr/>
        </p:nvSpPr>
        <p:spPr>
          <a:xfrm>
            <a:off x="543070" y="1392458"/>
            <a:ext cx="4897031" cy="2513997"/>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Must be turned off and stored in your locker during the school day. This includes Smartwatches with data plans.</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If a student needs to make a phone call during the school day for an emergency, permission may be given to call using the phone in room 16.</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Parents/guardians should call the office if they need a message delivered to their child.</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Students may not call/text to be picked up during the day.   Only a nurse, counselor, or principal can send you home.</a:t>
            </a:r>
            <a:endParaRPr dirty="0"/>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endParaRPr sz="16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r>
              <a:rPr lang="en-US" sz="1600" b="0" i="0" u="none" strike="noStrike" cap="none" dirty="0">
                <a:solidFill>
                  <a:srgbClr val="000000"/>
                </a:solidFill>
                <a:latin typeface="Palatino Linotype"/>
                <a:ea typeface="Palatino Linotype"/>
                <a:cs typeface="Palatino Linotype"/>
                <a:sym typeface="Palatino Linotype"/>
              </a:rPr>
              <a:t>			</a:t>
            </a:r>
            <a:endParaRPr sz="1800" b="0" i="0" u="none" strike="noStrike" cap="none" dirty="0">
              <a:solidFill>
                <a:srgbClr val="000000"/>
              </a:solidFill>
              <a:latin typeface="Palatino Linotype"/>
              <a:ea typeface="Palatino Linotype"/>
              <a:cs typeface="Palatino Linotype"/>
              <a:sym typeface="Palatino Linotype"/>
            </a:endParaRPr>
          </a:p>
        </p:txBody>
      </p:sp>
      <p:pic>
        <p:nvPicPr>
          <p:cNvPr id="375" name="Google Shape;375;p26" descr="A yellow sign with black text&#10;&#10;Description automatically generated with medium confidence"/>
          <p:cNvPicPr preferRelativeResize="0"/>
          <p:nvPr/>
        </p:nvPicPr>
        <p:blipFill rotWithShape="1">
          <a:blip r:embed="rId4">
            <a:alphaModFix/>
          </a:blip>
          <a:srcRect/>
          <a:stretch/>
        </p:blipFill>
        <p:spPr>
          <a:xfrm>
            <a:off x="5330143" y="1999527"/>
            <a:ext cx="3813857" cy="381385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7"/>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81" name="Google Shape;381;p27"/>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82" name="Google Shape;382;p27"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383" name="Google Shape;383;p27"/>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384" name="Google Shape;384;p27"/>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4000" b="1" i="0" u="none" strike="noStrike" cap="none" dirty="0">
                <a:solidFill>
                  <a:srgbClr val="B80E0F"/>
                </a:solidFill>
                <a:latin typeface="Palatino Linotype"/>
                <a:ea typeface="Palatino Linotype"/>
                <a:cs typeface="Palatino Linotype"/>
                <a:sym typeface="Palatino Linotype"/>
              </a:rPr>
              <a:t>Cell Phones/Electronic Devices</a:t>
            </a:r>
            <a:endParaRPr sz="4000" b="1" i="0" u="none" strike="noStrike" cap="none" dirty="0">
              <a:solidFill>
                <a:srgbClr val="B80E0F"/>
              </a:solidFill>
              <a:latin typeface="Palatino Linotype"/>
              <a:ea typeface="Palatino Linotype"/>
              <a:cs typeface="Palatino Linotype"/>
              <a:sym typeface="Palatino Linotype"/>
            </a:endParaRPr>
          </a:p>
        </p:txBody>
      </p:sp>
      <p:pic>
        <p:nvPicPr>
          <p:cNvPr id="385" name="Google Shape;385;p27" descr="A yellow sign with black text&#10;&#10;Description automatically generated with medium confidence"/>
          <p:cNvPicPr preferRelativeResize="0"/>
          <p:nvPr/>
        </p:nvPicPr>
        <p:blipFill rotWithShape="1">
          <a:blip r:embed="rId4">
            <a:alphaModFix/>
          </a:blip>
          <a:srcRect/>
          <a:stretch/>
        </p:blipFill>
        <p:spPr>
          <a:xfrm>
            <a:off x="5330143" y="2086096"/>
            <a:ext cx="3813857" cy="3813857"/>
          </a:xfrm>
          <a:prstGeom prst="rect">
            <a:avLst/>
          </a:prstGeom>
          <a:noFill/>
          <a:ln>
            <a:noFill/>
          </a:ln>
        </p:spPr>
      </p:pic>
      <p:graphicFrame>
        <p:nvGraphicFramePr>
          <p:cNvPr id="386" name="Google Shape;386;p27"/>
          <p:cNvGraphicFramePr/>
          <p:nvPr/>
        </p:nvGraphicFramePr>
        <p:xfrm>
          <a:off x="1076895" y="2086096"/>
          <a:ext cx="4253250" cy="3691950"/>
        </p:xfrm>
        <a:graphic>
          <a:graphicData uri="http://schemas.openxmlformats.org/drawingml/2006/table">
            <a:tbl>
              <a:tblPr firstRow="1" firstCol="1" bandRow="1">
                <a:noFill/>
                <a:tableStyleId>{CC89B249-A2E3-4F78-B771-6F98F4261225}</a:tableStyleId>
              </a:tblPr>
              <a:tblGrid>
                <a:gridCol w="2126625">
                  <a:extLst>
                    <a:ext uri="{9D8B030D-6E8A-4147-A177-3AD203B41FA5}">
                      <a16:colId xmlns:a16="http://schemas.microsoft.com/office/drawing/2014/main" val="20000"/>
                    </a:ext>
                  </a:extLst>
                </a:gridCol>
                <a:gridCol w="2126625">
                  <a:extLst>
                    <a:ext uri="{9D8B030D-6E8A-4147-A177-3AD203B41FA5}">
                      <a16:colId xmlns:a16="http://schemas.microsoft.com/office/drawing/2014/main" val="20001"/>
                    </a:ext>
                  </a:extLst>
                </a:gridCol>
              </a:tblGrid>
              <a:tr h="615325">
                <a:tc>
                  <a:txBody>
                    <a:bodyPr/>
                    <a:lstStyle/>
                    <a:p>
                      <a:pPr marL="0" marR="0" lvl="0" indent="0" algn="ctr" rtl="0">
                        <a:spcBef>
                          <a:spcPts val="0"/>
                        </a:spcBef>
                        <a:spcAft>
                          <a:spcPts val="0"/>
                        </a:spcAft>
                        <a:buNone/>
                      </a:pPr>
                      <a:r>
                        <a:rPr lang="en-US" sz="1400" u="none" strike="noStrike" cap="none" dirty="0"/>
                        <a:t>Offense</a:t>
                      </a:r>
                      <a:endParaRPr sz="1100" u="none" strike="noStrike" cap="none" dirty="0">
                        <a:latin typeface="Calibri"/>
                        <a:ea typeface="Calibri"/>
                        <a:cs typeface="Calibri"/>
                        <a:sym typeface="Calibri"/>
                      </a:endParaRPr>
                    </a:p>
                  </a:txBody>
                  <a:tcPr marL="68575" marR="68575" marT="0" marB="0"/>
                </a:tc>
                <a:tc>
                  <a:txBody>
                    <a:bodyPr/>
                    <a:lstStyle/>
                    <a:p>
                      <a:pPr marL="0" marR="0" lvl="0" indent="0" algn="ctr" rtl="0">
                        <a:spcBef>
                          <a:spcPts val="0"/>
                        </a:spcBef>
                        <a:spcAft>
                          <a:spcPts val="0"/>
                        </a:spcAft>
                        <a:buNone/>
                      </a:pPr>
                      <a:r>
                        <a:rPr lang="en-US" sz="1400" u="none" strike="noStrike" cap="none" dirty="0"/>
                        <a:t>Action Taken</a:t>
                      </a:r>
                      <a:endParaRPr sz="1100" u="none" strike="noStrike" cap="none" dirty="0">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615325">
                <a:tc>
                  <a:txBody>
                    <a:bodyPr/>
                    <a:lstStyle/>
                    <a:p>
                      <a:pPr marL="0" marR="0" lvl="0" indent="0" algn="ctr" rtl="0">
                        <a:spcBef>
                          <a:spcPts val="0"/>
                        </a:spcBef>
                        <a:spcAft>
                          <a:spcPts val="0"/>
                        </a:spcAft>
                        <a:buNone/>
                      </a:pPr>
                      <a:r>
                        <a:rPr lang="en-US" sz="1400" u="none" strike="noStrike" cap="none" dirty="0"/>
                        <a:t>1</a:t>
                      </a:r>
                      <a:r>
                        <a:rPr lang="en-US" sz="1400" u="none" strike="noStrike" cap="none" baseline="30000" dirty="0"/>
                        <a:t>st</a:t>
                      </a:r>
                      <a:endParaRPr sz="1100" u="none" strike="noStrike" cap="none" dirty="0">
                        <a:latin typeface="Calibri"/>
                        <a:ea typeface="Calibri"/>
                        <a:cs typeface="Calibri"/>
                        <a:sym typeface="Calibri"/>
                      </a:endParaRPr>
                    </a:p>
                  </a:txBody>
                  <a:tcPr marL="68575" marR="68575" marT="0" marB="0"/>
                </a:tc>
                <a:tc>
                  <a:txBody>
                    <a:bodyPr/>
                    <a:lstStyle/>
                    <a:p>
                      <a:pPr marL="0" marR="0" lvl="0" indent="0" algn="ctr" rtl="0">
                        <a:spcBef>
                          <a:spcPts val="0"/>
                        </a:spcBef>
                        <a:spcAft>
                          <a:spcPts val="0"/>
                        </a:spcAft>
                        <a:buNone/>
                      </a:pPr>
                      <a:r>
                        <a:rPr lang="en-US" sz="1400" u="none" strike="noStrike" cap="none" dirty="0"/>
                        <a:t>Confiscation &amp; Warning</a:t>
                      </a:r>
                      <a:endParaRPr sz="1100" u="none" strike="noStrike" cap="none" dirty="0">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615325">
                <a:tc>
                  <a:txBody>
                    <a:bodyPr/>
                    <a:lstStyle/>
                    <a:p>
                      <a:pPr marL="0" marR="0" lvl="0" indent="0" algn="ctr" rtl="0">
                        <a:spcBef>
                          <a:spcPts val="0"/>
                        </a:spcBef>
                        <a:spcAft>
                          <a:spcPts val="0"/>
                        </a:spcAft>
                        <a:buNone/>
                      </a:pPr>
                      <a:r>
                        <a:rPr lang="en-US" sz="1400" u="none" strike="noStrike" cap="none" dirty="0"/>
                        <a:t>2</a:t>
                      </a:r>
                      <a:r>
                        <a:rPr lang="en-US" sz="1400" u="none" strike="noStrike" cap="none" baseline="30000" dirty="0"/>
                        <a:t>nd</a:t>
                      </a:r>
                      <a:endParaRPr sz="1100" u="none" strike="noStrike" cap="none" dirty="0">
                        <a:latin typeface="Calibri"/>
                        <a:ea typeface="Calibri"/>
                        <a:cs typeface="Calibri"/>
                        <a:sym typeface="Calibri"/>
                      </a:endParaRPr>
                    </a:p>
                  </a:txBody>
                  <a:tcPr marL="68575" marR="68575" marT="0" marB="0"/>
                </a:tc>
                <a:tc>
                  <a:txBody>
                    <a:bodyPr/>
                    <a:lstStyle/>
                    <a:p>
                      <a:pPr marL="0" marR="0" lvl="0" indent="0" algn="ctr" rtl="0">
                        <a:spcBef>
                          <a:spcPts val="0"/>
                        </a:spcBef>
                        <a:spcAft>
                          <a:spcPts val="0"/>
                        </a:spcAft>
                        <a:buNone/>
                      </a:pPr>
                      <a:r>
                        <a:rPr lang="en-US" sz="1400" u="none" strike="noStrike" cap="none" dirty="0"/>
                        <a:t>Confiscation &amp; Warning</a:t>
                      </a:r>
                      <a:endParaRPr sz="1100" u="none" strike="noStrike" cap="none" dirty="0">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615325">
                <a:tc>
                  <a:txBody>
                    <a:bodyPr/>
                    <a:lstStyle/>
                    <a:p>
                      <a:pPr marL="0" marR="0" lvl="0" indent="0" algn="ctr" rtl="0">
                        <a:spcBef>
                          <a:spcPts val="0"/>
                        </a:spcBef>
                        <a:spcAft>
                          <a:spcPts val="0"/>
                        </a:spcAft>
                        <a:buNone/>
                      </a:pPr>
                      <a:r>
                        <a:rPr lang="en-US" sz="1400" u="none" strike="noStrike" cap="none" dirty="0"/>
                        <a:t>3</a:t>
                      </a:r>
                      <a:r>
                        <a:rPr lang="en-US" sz="1400" u="none" strike="noStrike" cap="none" baseline="30000" dirty="0"/>
                        <a:t>rd</a:t>
                      </a:r>
                      <a:endParaRPr sz="1100" u="none" strike="noStrike" cap="none" dirty="0">
                        <a:latin typeface="Calibri"/>
                        <a:ea typeface="Calibri"/>
                        <a:cs typeface="Calibri"/>
                        <a:sym typeface="Calibri"/>
                      </a:endParaRPr>
                    </a:p>
                  </a:txBody>
                  <a:tcPr marL="68575" marR="68575" marT="0" marB="0"/>
                </a:tc>
                <a:tc>
                  <a:txBody>
                    <a:bodyPr/>
                    <a:lstStyle/>
                    <a:p>
                      <a:pPr marL="0" marR="0" lvl="0" indent="0" algn="ctr" rtl="0">
                        <a:spcBef>
                          <a:spcPts val="0"/>
                        </a:spcBef>
                        <a:spcAft>
                          <a:spcPts val="0"/>
                        </a:spcAft>
                        <a:buNone/>
                      </a:pPr>
                      <a:r>
                        <a:rPr lang="en-US" sz="1400" u="none" strike="noStrike" cap="none" dirty="0"/>
                        <a:t>Confiscation &amp; Parent/Guardian Pickup</a:t>
                      </a:r>
                      <a:endParaRPr sz="1100" u="none" strike="noStrike" cap="none" dirty="0">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1230650">
                <a:tc>
                  <a:txBody>
                    <a:bodyPr/>
                    <a:lstStyle/>
                    <a:p>
                      <a:pPr marL="0" marR="0" lvl="0" indent="0" algn="ctr" rtl="0">
                        <a:spcBef>
                          <a:spcPts val="0"/>
                        </a:spcBef>
                        <a:spcAft>
                          <a:spcPts val="0"/>
                        </a:spcAft>
                        <a:buNone/>
                      </a:pPr>
                      <a:r>
                        <a:rPr lang="en-US" sz="1400" u="none" strike="noStrike" cap="none" dirty="0"/>
                        <a:t>4</a:t>
                      </a:r>
                      <a:r>
                        <a:rPr lang="en-US" sz="1400" u="none" strike="noStrike" cap="none" baseline="30000" dirty="0"/>
                        <a:t>th</a:t>
                      </a:r>
                      <a:r>
                        <a:rPr lang="en-US" sz="1400" u="none" strike="noStrike" cap="none" dirty="0"/>
                        <a:t> and each additional occurrence</a:t>
                      </a:r>
                      <a:endParaRPr sz="1100" u="none" strike="noStrike" cap="none" dirty="0">
                        <a:latin typeface="Calibri"/>
                        <a:ea typeface="Calibri"/>
                        <a:cs typeface="Calibri"/>
                        <a:sym typeface="Calibri"/>
                      </a:endParaRPr>
                    </a:p>
                  </a:txBody>
                  <a:tcPr marL="68575" marR="68575" marT="0" marB="0"/>
                </a:tc>
                <a:tc>
                  <a:txBody>
                    <a:bodyPr/>
                    <a:lstStyle/>
                    <a:p>
                      <a:pPr marL="0" marR="0" lvl="0" indent="0" algn="ctr" rtl="0">
                        <a:spcBef>
                          <a:spcPts val="0"/>
                        </a:spcBef>
                        <a:spcAft>
                          <a:spcPts val="0"/>
                        </a:spcAft>
                        <a:buNone/>
                      </a:pPr>
                      <a:r>
                        <a:rPr lang="en-US" sz="1400" u="none" strike="noStrike" cap="none" dirty="0"/>
                        <a:t>Confiscation, Parent/Guardian Pickup, and Lunch Detention</a:t>
                      </a:r>
                      <a:endParaRPr sz="1100" u="none" strike="noStrike" cap="none" dirty="0">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bl>
          </a:graphicData>
        </a:graphic>
      </p:graphicFrame>
      <p:sp>
        <p:nvSpPr>
          <p:cNvPr id="2" name="Google Shape;340;p7">
            <a:extLst>
              <a:ext uri="{FF2B5EF4-FFF2-40B4-BE49-F238E27FC236}">
                <a16:creationId xmlns:a16="http://schemas.microsoft.com/office/drawing/2014/main" id="{01B5E737-B106-F853-54B0-B1B26349B3A0}"/>
              </a:ext>
            </a:extLst>
          </p:cNvPr>
          <p:cNvSpPr txBox="1"/>
          <p:nvPr/>
        </p:nvSpPr>
        <p:spPr>
          <a:xfrm>
            <a:off x="1076895" y="5846290"/>
            <a:ext cx="6109500" cy="747300"/>
          </a:xfrm>
          <a:prstGeom prst="rect">
            <a:avLst/>
          </a:prstGeom>
          <a:noFill/>
          <a:ln>
            <a:noFill/>
          </a:ln>
        </p:spPr>
        <p:txBody>
          <a:bodyPr spcFirstLastPara="1" wrap="square" lIns="91425" tIns="91425" rIns="91425" bIns="91425"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lnSpc>
                <a:spcPct val="115000"/>
              </a:lnSpc>
              <a:spcBef>
                <a:spcPts val="1200"/>
              </a:spcBef>
              <a:spcAft>
                <a:spcPts val="1200"/>
              </a:spcAft>
              <a:buNone/>
            </a:pPr>
            <a:r>
              <a:rPr lang="en-US" sz="1700" b="1" dirty="0">
                <a:solidFill>
                  <a:schemeClr val="dk1"/>
                </a:solidFill>
                <a:latin typeface="Times New Roman"/>
                <a:ea typeface="Times New Roman"/>
                <a:cs typeface="Times New Roman"/>
                <a:sym typeface="Times New Roman"/>
              </a:rPr>
              <a:t>*Students who refuse to turn their phone over when requested will receive additional consequences.</a:t>
            </a:r>
            <a:endParaRPr sz="1700" b="1" dirty="0">
              <a:solidFill>
                <a:schemeClr val="dk1"/>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8"/>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92" name="Google Shape;392;p28"/>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93" name="Google Shape;393;p28"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394" name="Google Shape;394;p28"/>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395" name="Google Shape;395;p28"/>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4000" b="1" i="0" u="none" strike="noStrike" cap="none" dirty="0">
                <a:solidFill>
                  <a:srgbClr val="B80E0F"/>
                </a:solidFill>
                <a:latin typeface="Palatino Linotype"/>
                <a:ea typeface="Palatino Linotype"/>
                <a:cs typeface="Palatino Linotype"/>
                <a:sym typeface="Palatino Linotype"/>
              </a:rPr>
              <a:t>Vaping</a:t>
            </a:r>
            <a:endParaRPr sz="4000" b="1" i="0" u="none" strike="noStrike" cap="none" dirty="0">
              <a:solidFill>
                <a:srgbClr val="B80E0F"/>
              </a:solidFill>
              <a:latin typeface="Palatino Linotype"/>
              <a:ea typeface="Palatino Linotype"/>
              <a:cs typeface="Palatino Linotype"/>
              <a:sym typeface="Palatino Linotype"/>
            </a:endParaRPr>
          </a:p>
        </p:txBody>
      </p:sp>
      <p:sp>
        <p:nvSpPr>
          <p:cNvPr id="396" name="Google Shape;396;p28"/>
          <p:cNvSpPr txBox="1"/>
          <p:nvPr/>
        </p:nvSpPr>
        <p:spPr>
          <a:xfrm>
            <a:off x="543070" y="2281445"/>
            <a:ext cx="5304276" cy="3173494"/>
          </a:xfrm>
          <a:prstGeom prst="rect">
            <a:avLst/>
          </a:prstGeom>
          <a:noFill/>
          <a:ln>
            <a:noFill/>
          </a:ln>
        </p:spPr>
        <p:txBody>
          <a:bodyPr spcFirstLastPara="1" wrap="square" lIns="68575" tIns="34275" rIns="68575" bIns="34275" anchor="ctr" anchorCtr="0">
            <a:noAutofit/>
          </a:bodyPr>
          <a:lstStyle/>
          <a:p>
            <a:pPr marL="457200" marR="0" lvl="0" indent="-355600" algn="l" rtl="0">
              <a:lnSpc>
                <a:spcPct val="90000"/>
              </a:lnSpc>
              <a:spcBef>
                <a:spcPts val="800"/>
              </a:spcBef>
              <a:spcAft>
                <a:spcPts val="0"/>
              </a:spcAft>
              <a:buClr>
                <a:schemeClr val="dk1"/>
              </a:buClr>
              <a:buSzPts val="2000"/>
              <a:buFont typeface="Arial"/>
              <a:buChar char="•"/>
            </a:pPr>
            <a:r>
              <a:rPr lang="en-US" sz="2400" dirty="0">
                <a:solidFill>
                  <a:schemeClr val="dk1"/>
                </a:solidFill>
                <a:latin typeface="Palatino Linotype"/>
                <a:ea typeface="Palatino Linotype"/>
                <a:cs typeface="Palatino Linotype"/>
                <a:sym typeface="Palatino Linotype"/>
              </a:rPr>
              <a:t>Vaping has become an increasing challenge in secondary schools.</a:t>
            </a:r>
            <a:endParaRPr dirty="0"/>
          </a:p>
          <a:p>
            <a:pPr marL="457200" marR="0" lvl="0" indent="-355600" algn="l" rtl="0">
              <a:lnSpc>
                <a:spcPct val="90000"/>
              </a:lnSpc>
              <a:spcBef>
                <a:spcPts val="800"/>
              </a:spcBef>
              <a:spcAft>
                <a:spcPts val="0"/>
              </a:spcAft>
              <a:buClr>
                <a:schemeClr val="dk1"/>
              </a:buClr>
              <a:buSzPts val="2000"/>
              <a:buFont typeface="Arial"/>
              <a:buChar char="•"/>
            </a:pPr>
            <a:r>
              <a:rPr lang="en-US" sz="2400" dirty="0">
                <a:solidFill>
                  <a:schemeClr val="dk1"/>
                </a:solidFill>
                <a:latin typeface="Palatino Linotype"/>
                <a:ea typeface="Palatino Linotype"/>
                <a:cs typeface="Palatino Linotype"/>
                <a:sym typeface="Palatino Linotype"/>
              </a:rPr>
              <a:t>Zero Tolerance</a:t>
            </a:r>
            <a:endParaRPr dirty="0"/>
          </a:p>
          <a:p>
            <a:pPr marL="914400" marR="0" lvl="1" indent="-355600" algn="l" rtl="0">
              <a:lnSpc>
                <a:spcPct val="90000"/>
              </a:lnSpc>
              <a:spcBef>
                <a:spcPts val="800"/>
              </a:spcBef>
              <a:spcAft>
                <a:spcPts val="0"/>
              </a:spcAft>
              <a:buClr>
                <a:schemeClr val="dk1"/>
              </a:buClr>
              <a:buSzPts val="2000"/>
              <a:buFont typeface="Arial"/>
              <a:buChar char="•"/>
            </a:pPr>
            <a:r>
              <a:rPr lang="en-US" sz="2000" b="0" i="0" u="none" strike="noStrike" cap="none" dirty="0">
                <a:solidFill>
                  <a:schemeClr val="dk1"/>
                </a:solidFill>
                <a:latin typeface="Palatino Linotype"/>
                <a:ea typeface="Palatino Linotype"/>
                <a:cs typeface="Palatino Linotype"/>
                <a:sym typeface="Palatino Linotype"/>
              </a:rPr>
              <a:t>3 days ISS</a:t>
            </a:r>
            <a:endParaRPr dirty="0"/>
          </a:p>
          <a:p>
            <a:pPr marL="914400" marR="0" lvl="1" indent="-355600" algn="l" rtl="0">
              <a:lnSpc>
                <a:spcPct val="90000"/>
              </a:lnSpc>
              <a:spcBef>
                <a:spcPts val="800"/>
              </a:spcBef>
              <a:spcAft>
                <a:spcPts val="0"/>
              </a:spcAft>
              <a:buClr>
                <a:schemeClr val="dk1"/>
              </a:buClr>
              <a:buSzPts val="2000"/>
              <a:buFont typeface="Arial"/>
              <a:buChar char="•"/>
            </a:pPr>
            <a:r>
              <a:rPr lang="en-US" sz="2000" b="0" i="0" u="none" strike="noStrike" cap="none" dirty="0">
                <a:solidFill>
                  <a:schemeClr val="dk1"/>
                </a:solidFill>
                <a:latin typeface="Palatino Linotype"/>
                <a:ea typeface="Palatino Linotype"/>
                <a:cs typeface="Palatino Linotype"/>
                <a:sym typeface="Palatino Linotype"/>
              </a:rPr>
              <a:t>Research project detailing dangers of vaping</a:t>
            </a:r>
            <a:endParaRPr dirty="0"/>
          </a:p>
          <a:p>
            <a:pPr marL="914400" marR="0" lvl="1" indent="-355600" algn="l" rtl="0">
              <a:lnSpc>
                <a:spcPct val="90000"/>
              </a:lnSpc>
              <a:spcBef>
                <a:spcPts val="800"/>
              </a:spcBef>
              <a:spcAft>
                <a:spcPts val="0"/>
              </a:spcAft>
              <a:buClr>
                <a:schemeClr val="dk1"/>
              </a:buClr>
              <a:buSzPts val="2000"/>
              <a:buFont typeface="Arial"/>
              <a:buChar char="•"/>
            </a:pPr>
            <a:r>
              <a:rPr lang="en-US" sz="2000" b="0" i="0" u="none" strike="noStrike" cap="none" dirty="0">
                <a:solidFill>
                  <a:schemeClr val="dk1"/>
                </a:solidFill>
                <a:latin typeface="Palatino Linotype"/>
                <a:ea typeface="Palatino Linotype"/>
                <a:cs typeface="Palatino Linotype"/>
                <a:sym typeface="Palatino Linotype"/>
              </a:rPr>
              <a:t>$50/$75/$100 fines by BASD – Increases per incident</a:t>
            </a:r>
            <a:endParaRPr dirty="0"/>
          </a:p>
          <a:p>
            <a:pPr marL="914400" marR="0" lvl="1" indent="-355600" algn="l" rtl="0">
              <a:lnSpc>
                <a:spcPct val="90000"/>
              </a:lnSpc>
              <a:spcBef>
                <a:spcPts val="800"/>
              </a:spcBef>
              <a:spcAft>
                <a:spcPts val="0"/>
              </a:spcAft>
              <a:buClr>
                <a:schemeClr val="dk1"/>
              </a:buClr>
              <a:buSzPts val="2000"/>
              <a:buFont typeface="Arial"/>
              <a:buChar char="•"/>
            </a:pPr>
            <a:r>
              <a:rPr lang="en-US" sz="2000" b="0" i="0" u="none" strike="noStrike" cap="none" dirty="0">
                <a:solidFill>
                  <a:schemeClr val="dk1"/>
                </a:solidFill>
                <a:latin typeface="Palatino Linotype"/>
                <a:ea typeface="Palatino Linotype"/>
                <a:cs typeface="Palatino Linotype"/>
                <a:sym typeface="Palatino Linotype"/>
              </a:rPr>
              <a:t>Citation with District Magistrate</a:t>
            </a:r>
            <a:endParaRPr dirty="0"/>
          </a:p>
          <a:p>
            <a:pPr marL="457200" marR="0" lvl="0" indent="-355600" algn="l" rtl="0">
              <a:lnSpc>
                <a:spcPct val="90000"/>
              </a:lnSpc>
              <a:spcBef>
                <a:spcPts val="800"/>
              </a:spcBef>
              <a:spcAft>
                <a:spcPts val="0"/>
              </a:spcAft>
              <a:buClr>
                <a:schemeClr val="dk1"/>
              </a:buClr>
              <a:buSzPts val="2000"/>
              <a:buFont typeface="Arial"/>
              <a:buChar char="•"/>
            </a:pPr>
            <a:r>
              <a:rPr lang="en-US" sz="2400" dirty="0">
                <a:solidFill>
                  <a:schemeClr val="dk1"/>
                </a:solidFill>
                <a:latin typeface="Palatino Linotype"/>
                <a:ea typeface="Palatino Linotype"/>
                <a:cs typeface="Palatino Linotype"/>
                <a:sym typeface="Palatino Linotype"/>
              </a:rPr>
              <a:t>All vape oil/juice will be tested for controlled substances</a:t>
            </a:r>
            <a:endParaRPr dirty="0"/>
          </a:p>
          <a:p>
            <a:pPr marL="914400" marR="0" lvl="1" indent="-355600" algn="l" rtl="0">
              <a:lnSpc>
                <a:spcPct val="90000"/>
              </a:lnSpc>
              <a:spcBef>
                <a:spcPts val="800"/>
              </a:spcBef>
              <a:spcAft>
                <a:spcPts val="0"/>
              </a:spcAft>
              <a:buClr>
                <a:schemeClr val="dk1"/>
              </a:buClr>
              <a:buSzPts val="2000"/>
              <a:buFont typeface="Arial"/>
              <a:buChar char="•"/>
            </a:pPr>
            <a:r>
              <a:rPr lang="en-US" sz="2000" b="0" i="0" u="none" strike="noStrike" cap="none" dirty="0">
                <a:solidFill>
                  <a:schemeClr val="dk1"/>
                </a:solidFill>
                <a:latin typeface="Palatino Linotype"/>
                <a:ea typeface="Palatino Linotype"/>
                <a:cs typeface="Palatino Linotype"/>
                <a:sym typeface="Palatino Linotype"/>
              </a:rPr>
              <a:t>$15 per test – 2 tests per incident – THC/Opioids</a:t>
            </a:r>
            <a:endParaRPr dirty="0"/>
          </a:p>
        </p:txBody>
      </p:sp>
      <p:pic>
        <p:nvPicPr>
          <p:cNvPr id="397" name="Google Shape;397;p28" descr="Image result for no vaping"/>
          <p:cNvPicPr preferRelativeResize="0"/>
          <p:nvPr/>
        </p:nvPicPr>
        <p:blipFill rotWithShape="1">
          <a:blip r:embed="rId4">
            <a:alphaModFix/>
          </a:blip>
          <a:srcRect l="3104" t="26358" r="2464" b="26889"/>
          <a:stretch/>
        </p:blipFill>
        <p:spPr>
          <a:xfrm>
            <a:off x="6269282" y="2855367"/>
            <a:ext cx="2566030" cy="12704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3" name="Picture 2" descr="A screenshot of a phone&#10;&#10;AI-generated content may be incorrect.">
            <a:extLst>
              <a:ext uri="{FF2B5EF4-FFF2-40B4-BE49-F238E27FC236}">
                <a16:creationId xmlns:a16="http://schemas.microsoft.com/office/drawing/2014/main" id="{F2D8EE61-9D46-197A-3930-2649107BB829}"/>
              </a:ext>
            </a:extLst>
          </p:cNvPr>
          <p:cNvPicPr>
            <a:picLocks noChangeAspect="1"/>
          </p:cNvPicPr>
          <p:nvPr/>
        </p:nvPicPr>
        <p:blipFill>
          <a:blip r:embed="rId3"/>
          <a:stretch>
            <a:fillRect/>
          </a:stretch>
        </p:blipFill>
        <p:spPr>
          <a:xfrm>
            <a:off x="1923097" y="0"/>
            <a:ext cx="5297805"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9"/>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03" name="Google Shape;403;p29"/>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04" name="Google Shape;404;p29"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405" name="Google Shape;405;p29"/>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406" name="Google Shape;406;p29"/>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4000" b="1" i="0" u="none" strike="noStrike" cap="none" dirty="0">
                <a:solidFill>
                  <a:srgbClr val="B80E0F"/>
                </a:solidFill>
                <a:latin typeface="Palatino Linotype"/>
                <a:ea typeface="Palatino Linotype"/>
                <a:cs typeface="Palatino Linotype"/>
                <a:sym typeface="Palatino Linotype"/>
              </a:rPr>
              <a:t>Important Items</a:t>
            </a:r>
            <a:endParaRPr sz="4000" b="1" i="0" u="none" strike="noStrike" cap="none" dirty="0">
              <a:solidFill>
                <a:srgbClr val="B80E0F"/>
              </a:solidFill>
              <a:latin typeface="Palatino Linotype"/>
              <a:ea typeface="Palatino Linotype"/>
              <a:cs typeface="Palatino Linotype"/>
              <a:sym typeface="Palatino Linotype"/>
            </a:endParaRPr>
          </a:p>
        </p:txBody>
      </p:sp>
      <p:sp>
        <p:nvSpPr>
          <p:cNvPr id="407" name="Google Shape;407;p29"/>
          <p:cNvSpPr txBox="1"/>
          <p:nvPr/>
        </p:nvSpPr>
        <p:spPr>
          <a:xfrm>
            <a:off x="800466" y="1449126"/>
            <a:ext cx="4776537"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Agenda Book</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Student handbook/code of conduct</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1900" b="0" i="0" u="none" strike="noStrike" cap="none" dirty="0">
                <a:solidFill>
                  <a:srgbClr val="000000"/>
                </a:solidFill>
                <a:latin typeface="Palatino Linotype"/>
                <a:ea typeface="Palatino Linotype"/>
                <a:cs typeface="Palatino Linotype"/>
                <a:sym typeface="Palatino Linotype"/>
              </a:rPr>
              <a:t>Available Online</a:t>
            </a:r>
            <a:endParaRPr sz="2000" b="0" i="0" u="none" strike="noStrike" cap="none" dirty="0">
              <a:solidFill>
                <a:srgbClr val="000000"/>
              </a:solidFill>
              <a:latin typeface="Palatino Linotype"/>
              <a:ea typeface="Palatino Linotype"/>
              <a:cs typeface="Palatino Linotype"/>
              <a:sym typeface="Palatino Linotype"/>
            </a:endParaRPr>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Dress Code – Online in the student handbook.</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Food &amp; Beverage</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1900" b="0" i="0" u="none" strike="noStrike" cap="none" dirty="0">
                <a:solidFill>
                  <a:srgbClr val="000000"/>
                </a:solidFill>
                <a:latin typeface="Palatino Linotype"/>
                <a:ea typeface="Palatino Linotype"/>
                <a:cs typeface="Palatino Linotype"/>
                <a:sym typeface="Palatino Linotype"/>
              </a:rPr>
              <a:t>Water only, with the exception of lunch.</a:t>
            </a:r>
            <a:endParaRPr dirty="0"/>
          </a:p>
          <a:p>
            <a:pPr marL="914400" marR="0" lvl="1" indent="-368300" algn="l" rtl="0">
              <a:lnSpc>
                <a:spcPct val="120000"/>
              </a:lnSpc>
              <a:spcBef>
                <a:spcPts val="400"/>
              </a:spcBef>
              <a:spcAft>
                <a:spcPts val="0"/>
              </a:spcAft>
              <a:buClr>
                <a:srgbClr val="B80E0F"/>
              </a:buClr>
              <a:buSzPts val="2200"/>
              <a:buFont typeface="Arial"/>
              <a:buChar char="•"/>
            </a:pPr>
            <a:r>
              <a:rPr lang="en-US" sz="1800" b="0" i="0" u="none" strike="noStrike" cap="none" dirty="0">
                <a:solidFill>
                  <a:srgbClr val="000000"/>
                </a:solidFill>
                <a:latin typeface="Palatino Linotype"/>
                <a:ea typeface="Palatino Linotype"/>
                <a:cs typeface="Palatino Linotype"/>
                <a:sym typeface="Palatino Linotype"/>
              </a:rPr>
              <a:t>Water bottles can be refilled at the water bottle stations in the cafeteria or 30s hallway.</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Toys and valuables should be left at home.</a:t>
            </a:r>
            <a:endParaRPr dirty="0"/>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endParaRPr sz="16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r>
              <a:rPr lang="en-US" sz="1600" b="0" i="0" u="none" strike="noStrike" cap="none" dirty="0">
                <a:solidFill>
                  <a:srgbClr val="000000"/>
                </a:solidFill>
                <a:latin typeface="Palatino Linotype"/>
                <a:ea typeface="Palatino Linotype"/>
                <a:cs typeface="Palatino Linotype"/>
                <a:sym typeface="Palatino Linotype"/>
              </a:rPr>
              <a:t>			</a:t>
            </a:r>
            <a:endParaRPr sz="1800" b="0" i="0" u="none" strike="noStrike" cap="none" dirty="0">
              <a:solidFill>
                <a:srgbClr val="000000"/>
              </a:solidFill>
              <a:latin typeface="Palatino Linotype"/>
              <a:ea typeface="Palatino Linotype"/>
              <a:cs typeface="Palatino Linotype"/>
              <a:sym typeface="Palatino Linotype"/>
            </a:endParaRPr>
          </a:p>
        </p:txBody>
      </p:sp>
      <p:pic>
        <p:nvPicPr>
          <p:cNvPr id="408" name="Google Shape;408;p29"/>
          <p:cNvPicPr preferRelativeResize="0"/>
          <p:nvPr/>
        </p:nvPicPr>
        <p:blipFill rotWithShape="1">
          <a:blip r:embed="rId4">
            <a:alphaModFix/>
          </a:blip>
          <a:srcRect/>
          <a:stretch/>
        </p:blipFill>
        <p:spPr>
          <a:xfrm>
            <a:off x="5673256" y="2185814"/>
            <a:ext cx="3352665" cy="335266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0"/>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14" name="Google Shape;414;p30"/>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15" name="Google Shape;415;p30"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416" name="Google Shape;416;p30"/>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417" name="Google Shape;417;p30"/>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4000" b="1" i="0" u="none" strike="noStrike" cap="none" dirty="0">
                <a:solidFill>
                  <a:srgbClr val="B80E0F"/>
                </a:solidFill>
                <a:latin typeface="Palatino Linotype"/>
                <a:ea typeface="Palatino Linotype"/>
                <a:cs typeface="Palatino Linotype"/>
                <a:sym typeface="Palatino Linotype"/>
              </a:rPr>
              <a:t>Parent Drop Off/Pick Up</a:t>
            </a:r>
            <a:endParaRPr sz="4000" b="1" i="0" u="none" strike="noStrike" cap="none" dirty="0">
              <a:solidFill>
                <a:srgbClr val="B80E0F"/>
              </a:solidFill>
              <a:latin typeface="Palatino Linotype"/>
              <a:ea typeface="Palatino Linotype"/>
              <a:cs typeface="Palatino Linotype"/>
              <a:sym typeface="Palatino Linotype"/>
            </a:endParaRPr>
          </a:p>
        </p:txBody>
      </p:sp>
      <p:sp>
        <p:nvSpPr>
          <p:cNvPr id="418" name="Google Shape;418;p30"/>
          <p:cNvSpPr txBox="1"/>
          <p:nvPr/>
        </p:nvSpPr>
        <p:spPr>
          <a:xfrm>
            <a:off x="800466" y="1572572"/>
            <a:ext cx="7248660" cy="5024315"/>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Students will be allowed in the building at 7:15AM.  Students arriving prior to 7:25AM will report to the auditorium (or cafeteria if purchasing breakfast).</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Try to arrive early in the AM especially on bad weather days.  </a:t>
            </a:r>
            <a:r>
              <a:rPr lang="en-US" sz="2000" b="1" i="0" u="sng" strike="noStrike" cap="none" dirty="0">
                <a:solidFill>
                  <a:srgbClr val="000000"/>
                </a:solidFill>
                <a:latin typeface="Palatino Linotype"/>
                <a:ea typeface="Palatino Linotype"/>
                <a:cs typeface="Palatino Linotype"/>
                <a:sym typeface="Palatino Linotype"/>
              </a:rPr>
              <a:t>Students must be in their homeroom seat by 7:35AM.</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Drop off students will enter through door #17.</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DO NOT PASS at drop off – Passing is permitted at dismissal.</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Afternoon parent pickup begins at 2:35PM.</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Please follow the plan – We need to keep everyone safe!</a:t>
            </a:r>
            <a:endParaRPr dirty="0"/>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endParaRPr sz="16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r>
              <a:rPr lang="en-US" sz="1600" b="0" i="0" u="none" strike="noStrike" cap="none" dirty="0">
                <a:solidFill>
                  <a:srgbClr val="000000"/>
                </a:solidFill>
                <a:latin typeface="Palatino Linotype"/>
                <a:ea typeface="Palatino Linotype"/>
                <a:cs typeface="Palatino Linotype"/>
                <a:sym typeface="Palatino Linotype"/>
              </a:rPr>
              <a:t>			</a:t>
            </a:r>
            <a:endParaRPr sz="1800" b="0" i="0" u="none" strike="noStrike" cap="none" dirty="0">
              <a:solidFill>
                <a:srgbClr val="000000"/>
              </a:solidFill>
              <a:latin typeface="Palatino Linotype"/>
              <a:ea typeface="Palatino Linotype"/>
              <a:cs typeface="Palatino Linotype"/>
              <a:sym typeface="Palatino Linotyp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8A0571-5283-463B-B142-D2222D979E93}"/>
              </a:ext>
            </a:extLst>
          </p:cNvPr>
          <p:cNvPicPr>
            <a:picLocks noChangeAspect="1"/>
          </p:cNvPicPr>
          <p:nvPr/>
        </p:nvPicPr>
        <p:blipFill rotWithShape="1">
          <a:blip r:embed="rId2"/>
          <a:srcRect l="12960" t="9591" r="8158" b="3625"/>
          <a:stretch/>
        </p:blipFill>
        <p:spPr>
          <a:xfrm>
            <a:off x="0" y="-84221"/>
            <a:ext cx="9144001" cy="6942221"/>
          </a:xfrm>
          <a:prstGeom prst="rect">
            <a:avLst/>
          </a:prstGeom>
        </p:spPr>
      </p:pic>
      <p:sp>
        <p:nvSpPr>
          <p:cNvPr id="4" name="TextBox 3">
            <a:extLst>
              <a:ext uri="{FF2B5EF4-FFF2-40B4-BE49-F238E27FC236}">
                <a16:creationId xmlns:a16="http://schemas.microsoft.com/office/drawing/2014/main" id="{EA0CF606-B049-4BA4-8B8D-845909D5877E}"/>
              </a:ext>
            </a:extLst>
          </p:cNvPr>
          <p:cNvSpPr txBox="1"/>
          <p:nvPr/>
        </p:nvSpPr>
        <p:spPr>
          <a:xfrm>
            <a:off x="2093862" y="2310064"/>
            <a:ext cx="1208807" cy="1477328"/>
          </a:xfrm>
          <a:prstGeom prst="rect">
            <a:avLst/>
          </a:prstGeom>
          <a:noFill/>
        </p:spPr>
        <p:txBody>
          <a:bodyPr wrap="square" rtlCol="0">
            <a:spAutoFit/>
          </a:bodyPr>
          <a:lstStyle/>
          <a:p>
            <a:pPr algn="ctr"/>
            <a:r>
              <a:rPr lang="en-US" dirty="0">
                <a:solidFill>
                  <a:schemeClr val="bg1"/>
                </a:solidFill>
              </a:rPr>
              <a:t>SCHOOL BUS/VAN DROP OFF &amp; PICK UP ONLY</a:t>
            </a:r>
          </a:p>
        </p:txBody>
      </p:sp>
      <p:sp>
        <p:nvSpPr>
          <p:cNvPr id="5" name="Arrow: Right 4">
            <a:extLst>
              <a:ext uri="{FF2B5EF4-FFF2-40B4-BE49-F238E27FC236}">
                <a16:creationId xmlns:a16="http://schemas.microsoft.com/office/drawing/2014/main" id="{EC61CA53-BEE3-4D0A-952C-9A129968DB16}"/>
              </a:ext>
            </a:extLst>
          </p:cNvPr>
          <p:cNvSpPr/>
          <p:nvPr/>
        </p:nvSpPr>
        <p:spPr>
          <a:xfrm rot="16200000">
            <a:off x="5440646" y="3534915"/>
            <a:ext cx="3998584" cy="225406"/>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Arrow: Right 5">
            <a:extLst>
              <a:ext uri="{FF2B5EF4-FFF2-40B4-BE49-F238E27FC236}">
                <a16:creationId xmlns:a16="http://schemas.microsoft.com/office/drawing/2014/main" id="{DAC978AD-8667-4998-8EAA-8E66B62E3583}"/>
              </a:ext>
            </a:extLst>
          </p:cNvPr>
          <p:cNvSpPr/>
          <p:nvPr/>
        </p:nvSpPr>
        <p:spPr>
          <a:xfrm rot="10800000">
            <a:off x="7113552" y="1342251"/>
            <a:ext cx="326386" cy="30607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Arrow: Right 6">
            <a:extLst>
              <a:ext uri="{FF2B5EF4-FFF2-40B4-BE49-F238E27FC236}">
                <a16:creationId xmlns:a16="http://schemas.microsoft.com/office/drawing/2014/main" id="{F2CDAC17-8362-48B3-9DE3-47394407C69E}"/>
              </a:ext>
            </a:extLst>
          </p:cNvPr>
          <p:cNvSpPr/>
          <p:nvPr/>
        </p:nvSpPr>
        <p:spPr>
          <a:xfrm rot="5400000">
            <a:off x="5151604" y="3484425"/>
            <a:ext cx="3998584" cy="3263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id="{2CA6B8DE-1FFF-4122-B9A8-B090DA366683}"/>
              </a:ext>
            </a:extLst>
          </p:cNvPr>
          <p:cNvSpPr txBox="1"/>
          <p:nvPr/>
        </p:nvSpPr>
        <p:spPr>
          <a:xfrm>
            <a:off x="6306773" y="3272984"/>
            <a:ext cx="484829" cy="727122"/>
          </a:xfrm>
          <a:prstGeom prst="rect">
            <a:avLst/>
          </a:prstGeom>
          <a:solidFill>
            <a:schemeClr val="tx1"/>
          </a:solidFill>
        </p:spPr>
        <p:txBody>
          <a:bodyPr wrap="square" rtlCol="0">
            <a:spAutoFit/>
          </a:bodyPr>
          <a:lstStyle/>
          <a:p>
            <a:pPr algn="ctr"/>
            <a:r>
              <a:rPr lang="en-US" sz="825" dirty="0">
                <a:solidFill>
                  <a:schemeClr val="bg1"/>
                </a:solidFill>
              </a:rPr>
              <a:t>Pick Up &amp; Drop Off Here</a:t>
            </a:r>
          </a:p>
        </p:txBody>
      </p:sp>
      <p:sp>
        <p:nvSpPr>
          <p:cNvPr id="9" name="Arrow: Right 8">
            <a:extLst>
              <a:ext uri="{FF2B5EF4-FFF2-40B4-BE49-F238E27FC236}">
                <a16:creationId xmlns:a16="http://schemas.microsoft.com/office/drawing/2014/main" id="{CABA9AE5-1280-45B2-A8AC-307B2DBA82C8}"/>
              </a:ext>
            </a:extLst>
          </p:cNvPr>
          <p:cNvSpPr/>
          <p:nvPr/>
        </p:nvSpPr>
        <p:spPr>
          <a:xfrm>
            <a:off x="6823789" y="3504198"/>
            <a:ext cx="226349" cy="13234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a:extLst>
              <a:ext uri="{FF2B5EF4-FFF2-40B4-BE49-F238E27FC236}">
                <a16:creationId xmlns:a16="http://schemas.microsoft.com/office/drawing/2014/main" id="{F877AB14-5D34-47FD-8F64-ECF61AB9ED04}"/>
              </a:ext>
            </a:extLst>
          </p:cNvPr>
          <p:cNvSpPr txBox="1"/>
          <p:nvPr/>
        </p:nvSpPr>
        <p:spPr>
          <a:xfrm>
            <a:off x="7495677" y="5686084"/>
            <a:ext cx="661734" cy="600164"/>
          </a:xfrm>
          <a:prstGeom prst="rect">
            <a:avLst/>
          </a:prstGeom>
          <a:solidFill>
            <a:schemeClr val="tx1"/>
          </a:solidFill>
        </p:spPr>
        <p:txBody>
          <a:bodyPr wrap="square" rtlCol="0">
            <a:spAutoFit/>
          </a:bodyPr>
          <a:lstStyle/>
          <a:p>
            <a:pPr algn="ctr"/>
            <a:r>
              <a:rPr lang="en-US" sz="825" dirty="0">
                <a:solidFill>
                  <a:schemeClr val="bg1"/>
                </a:solidFill>
              </a:rPr>
              <a:t>Pick Up &amp; Drop Off Entrance &amp; Exit</a:t>
            </a:r>
          </a:p>
        </p:txBody>
      </p:sp>
      <p:sp>
        <p:nvSpPr>
          <p:cNvPr id="11" name="TextBox 10">
            <a:extLst>
              <a:ext uri="{FF2B5EF4-FFF2-40B4-BE49-F238E27FC236}">
                <a16:creationId xmlns:a16="http://schemas.microsoft.com/office/drawing/2014/main" id="{D2EF0CCF-2B64-462F-A19B-DE63FB56F7DC}"/>
              </a:ext>
            </a:extLst>
          </p:cNvPr>
          <p:cNvSpPr txBox="1"/>
          <p:nvPr/>
        </p:nvSpPr>
        <p:spPr>
          <a:xfrm>
            <a:off x="3220894" y="185536"/>
            <a:ext cx="3458330" cy="646331"/>
          </a:xfrm>
          <a:prstGeom prst="rect">
            <a:avLst/>
          </a:prstGeom>
          <a:noFill/>
        </p:spPr>
        <p:txBody>
          <a:bodyPr wrap="square" rtlCol="0">
            <a:spAutoFit/>
          </a:bodyPr>
          <a:lstStyle/>
          <a:p>
            <a:pPr algn="ctr"/>
            <a:r>
              <a:rPr lang="en-US" dirty="0">
                <a:solidFill>
                  <a:schemeClr val="bg1"/>
                </a:solidFill>
              </a:rPr>
              <a:t>Middle School West</a:t>
            </a:r>
          </a:p>
          <a:p>
            <a:pPr algn="ctr"/>
            <a:r>
              <a:rPr lang="en-US" dirty="0">
                <a:solidFill>
                  <a:schemeClr val="bg1"/>
                </a:solidFill>
              </a:rPr>
              <a:t>Dropoff &amp; Pickup </a:t>
            </a:r>
          </a:p>
        </p:txBody>
      </p:sp>
      <p:sp>
        <p:nvSpPr>
          <p:cNvPr id="15" name="TextBox 14">
            <a:extLst>
              <a:ext uri="{FF2B5EF4-FFF2-40B4-BE49-F238E27FC236}">
                <a16:creationId xmlns:a16="http://schemas.microsoft.com/office/drawing/2014/main" id="{BB3680B7-510C-4ECE-801D-C724D444B946}"/>
              </a:ext>
            </a:extLst>
          </p:cNvPr>
          <p:cNvSpPr txBox="1"/>
          <p:nvPr/>
        </p:nvSpPr>
        <p:spPr>
          <a:xfrm>
            <a:off x="6460313" y="4344183"/>
            <a:ext cx="653239" cy="346249"/>
          </a:xfrm>
          <a:prstGeom prst="rect">
            <a:avLst/>
          </a:prstGeom>
          <a:solidFill>
            <a:schemeClr val="tx1"/>
          </a:solidFill>
        </p:spPr>
        <p:txBody>
          <a:bodyPr wrap="square" rtlCol="0">
            <a:spAutoFit/>
          </a:bodyPr>
          <a:lstStyle/>
          <a:p>
            <a:pPr algn="ctr"/>
            <a:r>
              <a:rPr lang="en-US" sz="825" dirty="0">
                <a:solidFill>
                  <a:schemeClr val="bg1"/>
                </a:solidFill>
              </a:rPr>
              <a:t>Walker Entrance</a:t>
            </a:r>
          </a:p>
        </p:txBody>
      </p:sp>
      <p:sp>
        <p:nvSpPr>
          <p:cNvPr id="16" name="Arrow: Right 15">
            <a:extLst>
              <a:ext uri="{FF2B5EF4-FFF2-40B4-BE49-F238E27FC236}">
                <a16:creationId xmlns:a16="http://schemas.microsoft.com/office/drawing/2014/main" id="{FE204D5E-9628-4261-A934-9634A824182D}"/>
              </a:ext>
            </a:extLst>
          </p:cNvPr>
          <p:cNvSpPr/>
          <p:nvPr/>
        </p:nvSpPr>
        <p:spPr>
          <a:xfrm rot="10800000">
            <a:off x="6166702" y="4421055"/>
            <a:ext cx="282743" cy="19250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extBox 12">
            <a:extLst>
              <a:ext uri="{FF2B5EF4-FFF2-40B4-BE49-F238E27FC236}">
                <a16:creationId xmlns:a16="http://schemas.microsoft.com/office/drawing/2014/main" id="{B25E0E02-7FC6-40A9-B616-B1367AD8B366}"/>
              </a:ext>
            </a:extLst>
          </p:cNvPr>
          <p:cNvSpPr txBox="1"/>
          <p:nvPr/>
        </p:nvSpPr>
        <p:spPr>
          <a:xfrm>
            <a:off x="5127491" y="4690432"/>
            <a:ext cx="589825" cy="346249"/>
          </a:xfrm>
          <a:prstGeom prst="rect">
            <a:avLst/>
          </a:prstGeom>
          <a:solidFill>
            <a:schemeClr val="tx1"/>
          </a:solidFill>
        </p:spPr>
        <p:txBody>
          <a:bodyPr wrap="square" rtlCol="0">
            <a:spAutoFit/>
          </a:bodyPr>
          <a:lstStyle/>
          <a:p>
            <a:pPr algn="ctr"/>
            <a:r>
              <a:rPr lang="en-US" sz="825" dirty="0">
                <a:solidFill>
                  <a:schemeClr val="bg1"/>
                </a:solidFill>
              </a:rPr>
              <a:t>Walker Exit</a:t>
            </a:r>
          </a:p>
        </p:txBody>
      </p:sp>
      <p:sp>
        <p:nvSpPr>
          <p:cNvPr id="14" name="Arrow: Right 13">
            <a:extLst>
              <a:ext uri="{FF2B5EF4-FFF2-40B4-BE49-F238E27FC236}">
                <a16:creationId xmlns:a16="http://schemas.microsoft.com/office/drawing/2014/main" id="{DFC953DE-82BB-4010-B6D7-B8667B9703ED}"/>
              </a:ext>
            </a:extLst>
          </p:cNvPr>
          <p:cNvSpPr/>
          <p:nvPr/>
        </p:nvSpPr>
        <p:spPr>
          <a:xfrm rot="6905151">
            <a:off x="4767237" y="4760231"/>
            <a:ext cx="382317" cy="23351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187266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3"/>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9" name="Google Shape;459;p33"/>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60" name="Google Shape;460;p33"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461" name="Google Shape;461;p33"/>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462" name="Google Shape;462;p33"/>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4000" b="1" i="0" u="none" strike="noStrike" cap="none" dirty="0">
                <a:solidFill>
                  <a:srgbClr val="B80E0F"/>
                </a:solidFill>
                <a:latin typeface="Palatino Linotype"/>
                <a:ea typeface="Palatino Linotype"/>
                <a:cs typeface="Palatino Linotype"/>
                <a:sym typeface="Palatino Linotype"/>
              </a:rPr>
              <a:t>Bus &amp; Walking Students</a:t>
            </a:r>
            <a:endParaRPr sz="4000" b="1" i="0" u="none" strike="noStrike" cap="none" dirty="0">
              <a:solidFill>
                <a:srgbClr val="B80E0F"/>
              </a:solidFill>
              <a:latin typeface="Palatino Linotype"/>
              <a:ea typeface="Palatino Linotype"/>
              <a:cs typeface="Palatino Linotype"/>
              <a:sym typeface="Palatino Linotype"/>
            </a:endParaRPr>
          </a:p>
        </p:txBody>
      </p:sp>
      <p:sp>
        <p:nvSpPr>
          <p:cNvPr id="463" name="Google Shape;463;p33"/>
          <p:cNvSpPr txBox="1"/>
          <p:nvPr/>
        </p:nvSpPr>
        <p:spPr>
          <a:xfrm>
            <a:off x="800466" y="1572573"/>
            <a:ext cx="5920752"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Walkers will enter the building through the side entrance by the faculty room (entrance #18) and will leave through the main entrance.</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Stay off of people’s property.  Remember many people have cameras on their homes now.</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Bus students will be dropped off and picked up on the Boyertown Elementary side of the building.</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Students arriving before 7:25AM will report directly to the auditorium or cafeteria (if purchasing breakfast).</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000" b="0" i="0" u="none" strike="noStrike" cap="none" dirty="0">
                <a:solidFill>
                  <a:srgbClr val="000000"/>
                </a:solidFill>
                <a:latin typeface="Palatino Linotype"/>
                <a:ea typeface="Palatino Linotype"/>
                <a:cs typeface="Palatino Linotype"/>
                <a:sym typeface="Palatino Linotype"/>
              </a:rPr>
              <a:t>Remember – There are multiple cameras on the buses!</a:t>
            </a:r>
            <a:endParaRPr dirty="0"/>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endParaRPr sz="16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r>
              <a:rPr lang="en-US" sz="1600" b="0" i="0" u="none" strike="noStrike" cap="none" dirty="0">
                <a:solidFill>
                  <a:srgbClr val="000000"/>
                </a:solidFill>
                <a:latin typeface="Palatino Linotype"/>
                <a:ea typeface="Palatino Linotype"/>
                <a:cs typeface="Palatino Linotype"/>
                <a:sym typeface="Palatino Linotype"/>
              </a:rPr>
              <a:t>			</a:t>
            </a:r>
            <a:endParaRPr sz="1800" b="0" i="0" u="none" strike="noStrike" cap="none" dirty="0">
              <a:solidFill>
                <a:srgbClr val="000000"/>
              </a:solidFill>
              <a:latin typeface="Palatino Linotype"/>
              <a:ea typeface="Palatino Linotype"/>
              <a:cs typeface="Palatino Linotype"/>
              <a:sym typeface="Palatino Linotype"/>
            </a:endParaRPr>
          </a:p>
        </p:txBody>
      </p:sp>
      <p:pic>
        <p:nvPicPr>
          <p:cNvPr id="464" name="Google Shape;464;p33"/>
          <p:cNvPicPr preferRelativeResize="0"/>
          <p:nvPr/>
        </p:nvPicPr>
        <p:blipFill rotWithShape="1">
          <a:blip r:embed="rId4">
            <a:alphaModFix/>
          </a:blip>
          <a:srcRect/>
          <a:stretch/>
        </p:blipFill>
        <p:spPr>
          <a:xfrm>
            <a:off x="6783362" y="4726545"/>
            <a:ext cx="2114094" cy="1435406"/>
          </a:xfrm>
          <a:prstGeom prst="rect">
            <a:avLst/>
          </a:prstGeom>
          <a:noFill/>
          <a:ln>
            <a:noFill/>
          </a:ln>
          <a:effectLst>
            <a:outerShdw blurRad="292100" dist="139700" dir="2700000" algn="tl" rotWithShape="0">
              <a:srgbClr val="333333">
                <a:alpha val="64705"/>
              </a:srgbClr>
            </a:outerShdw>
          </a:effectLst>
        </p:spPr>
      </p:pic>
      <p:pic>
        <p:nvPicPr>
          <p:cNvPr id="465" name="Google Shape;465;p33"/>
          <p:cNvPicPr preferRelativeResize="0"/>
          <p:nvPr/>
        </p:nvPicPr>
        <p:blipFill rotWithShape="1">
          <a:blip r:embed="rId5">
            <a:alphaModFix/>
          </a:blip>
          <a:srcRect/>
          <a:stretch/>
        </p:blipFill>
        <p:spPr>
          <a:xfrm>
            <a:off x="6783362" y="1940064"/>
            <a:ext cx="2203164" cy="1464724"/>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4"/>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71" name="Google Shape;471;p34"/>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72" name="Google Shape;472;p34"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473" name="Google Shape;473;p34"/>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474" name="Google Shape;474;p34"/>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3600" b="1" i="0" u="none" strike="noStrike" cap="none" dirty="0">
                <a:solidFill>
                  <a:srgbClr val="B80E0F"/>
                </a:solidFill>
                <a:latin typeface="Palatino Linotype"/>
                <a:ea typeface="Palatino Linotype"/>
                <a:cs typeface="Palatino Linotype"/>
                <a:sym typeface="Palatino Linotype"/>
              </a:rPr>
              <a:t>Student Recognition Opportunities</a:t>
            </a:r>
            <a:endParaRPr sz="3600" b="1" i="0" u="none" strike="noStrike" cap="none" dirty="0">
              <a:solidFill>
                <a:srgbClr val="B80E0F"/>
              </a:solidFill>
              <a:latin typeface="Palatino Linotype"/>
              <a:ea typeface="Palatino Linotype"/>
              <a:cs typeface="Palatino Linotype"/>
              <a:sym typeface="Palatino Linotype"/>
            </a:endParaRPr>
          </a:p>
        </p:txBody>
      </p:sp>
      <p:sp>
        <p:nvSpPr>
          <p:cNvPr id="475" name="Google Shape;475;p34"/>
          <p:cNvSpPr txBox="1"/>
          <p:nvPr/>
        </p:nvSpPr>
        <p:spPr>
          <a:xfrm>
            <a:off x="800466" y="1572573"/>
            <a:ext cx="5974984" cy="248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3600" b="0" i="0" u="none" strike="noStrike" cap="none" dirty="0">
                <a:solidFill>
                  <a:srgbClr val="000000"/>
                </a:solidFill>
                <a:latin typeface="Palatino Linotype"/>
                <a:ea typeface="Palatino Linotype"/>
                <a:cs typeface="Palatino Linotype"/>
                <a:sym typeface="Palatino Linotype"/>
              </a:rPr>
              <a:t>Positive Notes (Mailed Home) – Over 800 sent home last year.</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3600" b="0" i="0" u="none" strike="noStrike" cap="none" dirty="0">
                <a:solidFill>
                  <a:srgbClr val="000000"/>
                </a:solidFill>
                <a:latin typeface="Palatino Linotype"/>
                <a:ea typeface="Palatino Linotype"/>
                <a:cs typeface="Palatino Linotype"/>
                <a:sym typeface="Palatino Linotype"/>
              </a:rPr>
              <a:t>Be Awesome Awards</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3600" b="0" i="0" u="none" strike="noStrike" cap="none" dirty="0">
                <a:solidFill>
                  <a:srgbClr val="000000"/>
                </a:solidFill>
                <a:latin typeface="Palatino Linotype"/>
                <a:ea typeface="Palatino Linotype"/>
                <a:cs typeface="Palatino Linotype"/>
                <a:sym typeface="Palatino Linotype"/>
              </a:rPr>
              <a:t>Student of the Month</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3600" b="0" i="0" u="none" strike="noStrike" cap="none" dirty="0">
                <a:solidFill>
                  <a:srgbClr val="000000"/>
                </a:solidFill>
                <a:latin typeface="Palatino Linotype"/>
                <a:ea typeface="Palatino Linotype"/>
                <a:cs typeface="Palatino Linotype"/>
                <a:sym typeface="Palatino Linotype"/>
              </a:rPr>
              <a:t>End of Year Awards Ceremony</a:t>
            </a:r>
            <a:endParaRPr dirty="0"/>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457200" marR="0" lvl="0" indent="-22860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88900" marR="0" lvl="0" indent="0" algn="l" rtl="0">
              <a:lnSpc>
                <a:spcPct val="120000"/>
              </a:lnSpc>
              <a:spcBef>
                <a:spcPts val="800"/>
              </a:spcBef>
              <a:spcAft>
                <a:spcPts val="0"/>
              </a:spcAft>
              <a:buClr>
                <a:srgbClr val="B80E0F"/>
              </a:buClr>
              <a:buSzPts val="2200"/>
              <a:buFont typeface="Arial"/>
              <a:buNone/>
            </a:pPr>
            <a:endParaRPr sz="20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endParaRPr sz="1600" b="0" i="0" u="none" strike="noStrike" cap="none" dirty="0">
              <a:solidFill>
                <a:srgbClr val="000000"/>
              </a:solidFill>
              <a:latin typeface="Palatino Linotype"/>
              <a:ea typeface="Palatino Linotype"/>
              <a:cs typeface="Palatino Linotype"/>
              <a:sym typeface="Palatino Linotype"/>
            </a:endParaRPr>
          </a:p>
          <a:p>
            <a:pPr marL="546100" marR="0" lvl="1" indent="0" algn="l" rtl="0">
              <a:lnSpc>
                <a:spcPct val="120000"/>
              </a:lnSpc>
              <a:spcBef>
                <a:spcPts val="800"/>
              </a:spcBef>
              <a:spcAft>
                <a:spcPts val="0"/>
              </a:spcAft>
              <a:buClr>
                <a:srgbClr val="B80E0F"/>
              </a:buClr>
              <a:buSzPts val="2200"/>
              <a:buFont typeface="Arial"/>
              <a:buNone/>
            </a:pPr>
            <a:r>
              <a:rPr lang="en-US" sz="1600" b="0" i="0" u="none" strike="noStrike" cap="none" dirty="0">
                <a:solidFill>
                  <a:srgbClr val="000000"/>
                </a:solidFill>
                <a:latin typeface="Palatino Linotype"/>
                <a:ea typeface="Palatino Linotype"/>
                <a:cs typeface="Palatino Linotype"/>
                <a:sym typeface="Palatino Linotype"/>
              </a:rPr>
              <a:t>			</a:t>
            </a:r>
            <a:endParaRPr sz="1800" b="0" i="0" u="none" strike="noStrike" cap="none" dirty="0">
              <a:solidFill>
                <a:srgbClr val="000000"/>
              </a:solidFill>
              <a:latin typeface="Palatino Linotype"/>
              <a:ea typeface="Palatino Linotype"/>
              <a:cs typeface="Palatino Linotype"/>
              <a:sym typeface="Palatino Linotype"/>
            </a:endParaRPr>
          </a:p>
        </p:txBody>
      </p:sp>
      <p:pic>
        <p:nvPicPr>
          <p:cNvPr id="476" name="Google Shape;476;p34"/>
          <p:cNvPicPr preferRelativeResize="0"/>
          <p:nvPr/>
        </p:nvPicPr>
        <p:blipFill rotWithShape="1">
          <a:blip r:embed="rId4">
            <a:alphaModFix/>
          </a:blip>
          <a:srcRect/>
          <a:stretch/>
        </p:blipFill>
        <p:spPr>
          <a:xfrm>
            <a:off x="6451600" y="2724150"/>
            <a:ext cx="2222500" cy="2127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6"/>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92" name="Google Shape;492;p36"/>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93" name="Google Shape;493;p36"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494" name="Google Shape;494;p36"/>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495" name="Google Shape;495;p36"/>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4000" b="1" i="0" u="none" strike="noStrike" cap="none" dirty="0">
                <a:solidFill>
                  <a:srgbClr val="B80E0F"/>
                </a:solidFill>
                <a:latin typeface="Palatino Linotype"/>
                <a:ea typeface="Palatino Linotype"/>
                <a:cs typeface="Palatino Linotype"/>
                <a:sym typeface="Palatino Linotype"/>
              </a:rPr>
              <a:t>Upcoming Calendar</a:t>
            </a:r>
            <a:endParaRPr sz="4000" b="1" i="0" u="none" strike="noStrike" cap="none" dirty="0">
              <a:solidFill>
                <a:srgbClr val="B80E0F"/>
              </a:solidFill>
              <a:latin typeface="Palatino Linotype"/>
              <a:ea typeface="Palatino Linotype"/>
              <a:cs typeface="Palatino Linotype"/>
              <a:sym typeface="Palatino Linotype"/>
            </a:endParaRPr>
          </a:p>
        </p:txBody>
      </p:sp>
      <p:graphicFrame>
        <p:nvGraphicFramePr>
          <p:cNvPr id="496" name="Google Shape;496;p36"/>
          <p:cNvGraphicFramePr/>
          <p:nvPr>
            <p:extLst>
              <p:ext uri="{D42A27DB-BD31-4B8C-83A1-F6EECF244321}">
                <p14:modId xmlns:p14="http://schemas.microsoft.com/office/powerpoint/2010/main" val="646960248"/>
              </p:ext>
            </p:extLst>
          </p:nvPr>
        </p:nvGraphicFramePr>
        <p:xfrm>
          <a:off x="1614049" y="1137746"/>
          <a:ext cx="6983506" cy="5648093"/>
        </p:xfrm>
        <a:graphic>
          <a:graphicData uri="http://schemas.openxmlformats.org/drawingml/2006/table">
            <a:tbl>
              <a:tblPr>
                <a:noFill/>
                <a:tableStyleId>{32FE0BAE-E277-40F5-8DA3-9E06C0D756C5}</a:tableStyleId>
              </a:tblPr>
              <a:tblGrid>
                <a:gridCol w="3491753">
                  <a:extLst>
                    <a:ext uri="{9D8B030D-6E8A-4147-A177-3AD203B41FA5}">
                      <a16:colId xmlns:a16="http://schemas.microsoft.com/office/drawing/2014/main" val="20000"/>
                    </a:ext>
                  </a:extLst>
                </a:gridCol>
                <a:gridCol w="3491753">
                  <a:extLst>
                    <a:ext uri="{9D8B030D-6E8A-4147-A177-3AD203B41FA5}">
                      <a16:colId xmlns:a16="http://schemas.microsoft.com/office/drawing/2014/main" val="20001"/>
                    </a:ext>
                  </a:extLst>
                </a:gridCol>
              </a:tblGrid>
              <a:tr h="395751">
                <a:tc>
                  <a:txBody>
                    <a:bodyPr/>
                    <a:lstStyle/>
                    <a:p>
                      <a:pPr marL="0" marR="0" lvl="0" indent="0" algn="ctr" rtl="0">
                        <a:spcBef>
                          <a:spcPts val="0"/>
                        </a:spcBef>
                        <a:spcAft>
                          <a:spcPts val="0"/>
                        </a:spcAft>
                        <a:buNone/>
                      </a:pPr>
                      <a:r>
                        <a:rPr lang="en-US" sz="2000" u="none" strike="noStrike" cap="none" dirty="0">
                          <a:solidFill>
                            <a:schemeClr val="bg1"/>
                          </a:solidFill>
                        </a:rPr>
                        <a:t>Date</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US" sz="2000" u="none" strike="noStrike" cap="none" dirty="0">
                          <a:solidFill>
                            <a:schemeClr val="bg1"/>
                          </a:solidFill>
                        </a:rPr>
                        <a:t>Event</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336183">
                <a:tc>
                  <a:txBody>
                    <a:bodyPr/>
                    <a:lstStyle/>
                    <a:p>
                      <a:pPr marL="0" marR="0" lvl="0" indent="0" algn="ctr" rtl="0">
                        <a:spcBef>
                          <a:spcPts val="0"/>
                        </a:spcBef>
                        <a:spcAft>
                          <a:spcPts val="0"/>
                        </a:spcAft>
                        <a:buNone/>
                      </a:pPr>
                      <a:r>
                        <a:rPr lang="en-US" sz="1800" u="none" strike="noStrike" cap="none" dirty="0">
                          <a:solidFill>
                            <a:schemeClr val="bg1"/>
                          </a:solidFill>
                        </a:rPr>
                        <a:t>Monday, August 25, 2025</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spcBef>
                          <a:spcPts val="0"/>
                        </a:spcBef>
                        <a:spcAft>
                          <a:spcPts val="0"/>
                        </a:spcAft>
                        <a:buNone/>
                      </a:pPr>
                      <a:r>
                        <a:rPr lang="en-US" sz="1800" dirty="0">
                          <a:solidFill>
                            <a:schemeClr val="bg1"/>
                          </a:solidFill>
                        </a:rPr>
                        <a:t>First Day of School</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extLst>
                  <a:ext uri="{0D108BD9-81ED-4DB2-BD59-A6C34878D82A}">
                    <a16:rowId xmlns:a16="http://schemas.microsoft.com/office/drawing/2014/main" val="10001"/>
                  </a:ext>
                </a:extLst>
              </a:tr>
              <a:tr h="336183">
                <a:tc>
                  <a:txBody>
                    <a:bodyPr/>
                    <a:lstStyle/>
                    <a:p>
                      <a:pPr marL="0" marR="0" lvl="0" indent="0" algn="ctr" rtl="0">
                        <a:spcBef>
                          <a:spcPts val="0"/>
                        </a:spcBef>
                        <a:spcAft>
                          <a:spcPts val="0"/>
                        </a:spcAft>
                        <a:buNone/>
                      </a:pPr>
                      <a:r>
                        <a:rPr lang="en-US" sz="1800" dirty="0">
                          <a:solidFill>
                            <a:schemeClr val="bg1"/>
                          </a:solidFill>
                        </a:rPr>
                        <a:t>Thursday, August 28, 2025</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spcBef>
                          <a:spcPts val="0"/>
                        </a:spcBef>
                        <a:spcAft>
                          <a:spcPts val="0"/>
                        </a:spcAft>
                        <a:buNone/>
                      </a:pPr>
                      <a:r>
                        <a:rPr lang="en-US" sz="1800" dirty="0">
                          <a:solidFill>
                            <a:schemeClr val="bg1"/>
                          </a:solidFill>
                        </a:rPr>
                        <a:t>Picture Day/Health Screenings</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extLst>
                  <a:ext uri="{0D108BD9-81ED-4DB2-BD59-A6C34878D82A}">
                    <a16:rowId xmlns:a16="http://schemas.microsoft.com/office/drawing/2014/main" val="10002"/>
                  </a:ext>
                </a:extLst>
              </a:tr>
              <a:tr h="336183">
                <a:tc>
                  <a:txBody>
                    <a:bodyPr/>
                    <a:lstStyle/>
                    <a:p>
                      <a:pPr marL="0" marR="0" lvl="0" indent="0" algn="ctr" rtl="0">
                        <a:spcBef>
                          <a:spcPts val="0"/>
                        </a:spcBef>
                        <a:spcAft>
                          <a:spcPts val="0"/>
                        </a:spcAft>
                        <a:buNone/>
                      </a:pPr>
                      <a:r>
                        <a:rPr lang="en-US" sz="1800" dirty="0">
                          <a:solidFill>
                            <a:schemeClr val="bg1"/>
                          </a:solidFill>
                        </a:rPr>
                        <a:t>Friday, August 29, 2025</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spcBef>
                          <a:spcPts val="0"/>
                        </a:spcBef>
                        <a:spcAft>
                          <a:spcPts val="0"/>
                        </a:spcAft>
                        <a:buNone/>
                      </a:pPr>
                      <a:r>
                        <a:rPr lang="en-US" sz="1800" dirty="0">
                          <a:solidFill>
                            <a:schemeClr val="bg1"/>
                          </a:solidFill>
                        </a:rPr>
                        <a:t>Schools Closed</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extLst>
                  <a:ext uri="{0D108BD9-81ED-4DB2-BD59-A6C34878D82A}">
                    <a16:rowId xmlns:a16="http://schemas.microsoft.com/office/drawing/2014/main" val="10003"/>
                  </a:ext>
                </a:extLst>
              </a:tr>
              <a:tr h="336183">
                <a:tc>
                  <a:txBody>
                    <a:bodyPr/>
                    <a:lstStyle/>
                    <a:p>
                      <a:pPr marL="0" marR="0" lvl="0" indent="0" algn="ctr" rtl="0">
                        <a:spcBef>
                          <a:spcPts val="0"/>
                        </a:spcBef>
                        <a:spcAft>
                          <a:spcPts val="0"/>
                        </a:spcAft>
                        <a:buNone/>
                      </a:pPr>
                      <a:r>
                        <a:rPr lang="en-US" sz="1800" dirty="0">
                          <a:solidFill>
                            <a:schemeClr val="bg1"/>
                          </a:solidFill>
                        </a:rPr>
                        <a:t>Monday, September 1, 2025</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spcBef>
                          <a:spcPts val="0"/>
                        </a:spcBef>
                        <a:spcAft>
                          <a:spcPts val="0"/>
                        </a:spcAft>
                        <a:buNone/>
                      </a:pPr>
                      <a:r>
                        <a:rPr lang="en-US" sz="1800" dirty="0">
                          <a:solidFill>
                            <a:schemeClr val="bg1"/>
                          </a:solidFill>
                        </a:rPr>
                        <a:t>Schools Closed</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extLst>
                  <a:ext uri="{0D108BD9-81ED-4DB2-BD59-A6C34878D82A}">
                    <a16:rowId xmlns:a16="http://schemas.microsoft.com/office/drawing/2014/main" val="10004"/>
                  </a:ext>
                </a:extLst>
              </a:tr>
              <a:tr h="588313">
                <a:tc>
                  <a:txBody>
                    <a:bodyPr/>
                    <a:lstStyle/>
                    <a:p>
                      <a:pPr marL="0" marR="0" lvl="0" indent="0" algn="ctr" rtl="0">
                        <a:spcBef>
                          <a:spcPts val="0"/>
                        </a:spcBef>
                        <a:spcAft>
                          <a:spcPts val="0"/>
                        </a:spcAft>
                        <a:buNone/>
                      </a:pPr>
                      <a:r>
                        <a:rPr lang="en-US" sz="1800" dirty="0">
                          <a:solidFill>
                            <a:schemeClr val="bg1"/>
                          </a:solidFill>
                        </a:rPr>
                        <a:t>Friday, September 12, 2025</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spcBef>
                          <a:spcPts val="0"/>
                        </a:spcBef>
                        <a:spcAft>
                          <a:spcPts val="0"/>
                        </a:spcAft>
                        <a:buNone/>
                      </a:pPr>
                      <a:r>
                        <a:rPr lang="en-US" sz="1800" dirty="0">
                          <a:solidFill>
                            <a:schemeClr val="bg1"/>
                          </a:solidFill>
                        </a:rPr>
                        <a:t>Team Building Day </a:t>
                      </a:r>
                    </a:p>
                    <a:p>
                      <a:pPr marL="0" marR="0" lvl="0" indent="0" algn="ctr" rtl="0">
                        <a:spcBef>
                          <a:spcPts val="0"/>
                        </a:spcBef>
                        <a:spcAft>
                          <a:spcPts val="0"/>
                        </a:spcAft>
                        <a:buNone/>
                      </a:pPr>
                      <a:r>
                        <a:rPr lang="en-US" sz="1800" dirty="0">
                          <a:solidFill>
                            <a:schemeClr val="bg1"/>
                          </a:solidFill>
                        </a:rPr>
                        <a:t>(During School)</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extLst>
                  <a:ext uri="{0D108BD9-81ED-4DB2-BD59-A6C34878D82A}">
                    <a16:rowId xmlns:a16="http://schemas.microsoft.com/office/drawing/2014/main" val="10005"/>
                  </a:ext>
                </a:extLst>
              </a:tr>
              <a:tr h="588313">
                <a:tc>
                  <a:txBody>
                    <a:bodyPr/>
                    <a:lstStyle/>
                    <a:p>
                      <a:pPr marL="0" marR="0" lvl="0" indent="0" algn="ctr" rtl="0">
                        <a:spcBef>
                          <a:spcPts val="0"/>
                        </a:spcBef>
                        <a:spcAft>
                          <a:spcPts val="0"/>
                        </a:spcAft>
                        <a:buNone/>
                      </a:pPr>
                      <a:r>
                        <a:rPr lang="en-US" sz="1800" dirty="0">
                          <a:solidFill>
                            <a:schemeClr val="bg1"/>
                          </a:solidFill>
                        </a:rPr>
                        <a:t>Wednesday, September 17, 2025</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chemeClr val="lt1"/>
                        </a:buClr>
                        <a:buSzPts val="1800"/>
                        <a:buFont typeface="Calibri"/>
                        <a:buNone/>
                      </a:pPr>
                      <a:r>
                        <a:rPr lang="en-US" sz="1800" dirty="0">
                          <a:solidFill>
                            <a:schemeClr val="bg1"/>
                          </a:solidFill>
                        </a:rPr>
                        <a:t>Early Dismissal – </a:t>
                      </a:r>
                    </a:p>
                    <a:p>
                      <a:pPr marL="0" marR="0" lvl="0" indent="0" algn="ctr" rtl="0">
                        <a:lnSpc>
                          <a:spcPct val="100000"/>
                        </a:lnSpc>
                        <a:spcBef>
                          <a:spcPts val="0"/>
                        </a:spcBef>
                        <a:spcAft>
                          <a:spcPts val="0"/>
                        </a:spcAft>
                        <a:buClr>
                          <a:schemeClr val="lt1"/>
                        </a:buClr>
                        <a:buSzPts val="1800"/>
                        <a:buFont typeface="Calibri"/>
                        <a:buNone/>
                      </a:pPr>
                      <a:r>
                        <a:rPr lang="en-US" sz="1800" dirty="0">
                          <a:solidFill>
                            <a:schemeClr val="bg1"/>
                          </a:solidFill>
                        </a:rPr>
                        <a:t>No Lunch Served</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extLst>
                  <a:ext uri="{0D108BD9-81ED-4DB2-BD59-A6C34878D82A}">
                    <a16:rowId xmlns:a16="http://schemas.microsoft.com/office/drawing/2014/main" val="10006"/>
                  </a:ext>
                </a:extLst>
              </a:tr>
              <a:tr h="588313">
                <a:tc>
                  <a:txBody>
                    <a:bodyPr/>
                    <a:lstStyle/>
                    <a:p>
                      <a:pPr marL="0" marR="0" lvl="0" indent="0" algn="ctr" rtl="0">
                        <a:spcBef>
                          <a:spcPts val="0"/>
                        </a:spcBef>
                        <a:spcAft>
                          <a:spcPts val="0"/>
                        </a:spcAft>
                        <a:buNone/>
                      </a:pPr>
                      <a:r>
                        <a:rPr lang="en-US" sz="1800" dirty="0">
                          <a:solidFill>
                            <a:schemeClr val="bg1"/>
                          </a:solidFill>
                        </a:rPr>
                        <a:t>Friday, October 10, 2025</a:t>
                      </a:r>
                      <a:endParaRPr sz="1800"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chemeClr val="lt1"/>
                        </a:buClr>
                        <a:buSzPts val="1800"/>
                        <a:buFont typeface="Calibri"/>
                        <a:buNone/>
                      </a:pPr>
                      <a:r>
                        <a:rPr lang="en-US" sz="1800" dirty="0">
                          <a:solidFill>
                            <a:schemeClr val="bg1"/>
                          </a:solidFill>
                        </a:rPr>
                        <a:t>Student Council Dance</a:t>
                      </a:r>
                      <a:endParaRPr sz="1800" dirty="0">
                        <a:solidFill>
                          <a:schemeClr val="bg1"/>
                        </a:solidFill>
                      </a:endParaRPr>
                    </a:p>
                  </a:txBody>
                  <a:tcPr marL="91450" marR="91450" marT="45725" marB="457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extLst>
                  <a:ext uri="{0D108BD9-81ED-4DB2-BD59-A6C34878D82A}">
                    <a16:rowId xmlns:a16="http://schemas.microsoft.com/office/drawing/2014/main" val="1459137534"/>
                  </a:ext>
                </a:extLst>
              </a:tr>
              <a:tr h="588313">
                <a:tc>
                  <a:txBody>
                    <a:bodyPr/>
                    <a:lstStyle/>
                    <a:p>
                      <a:pPr marL="0" marR="0" lvl="0" indent="0" algn="ctr" rtl="0">
                        <a:spcBef>
                          <a:spcPts val="0"/>
                        </a:spcBef>
                        <a:spcAft>
                          <a:spcPts val="0"/>
                        </a:spcAft>
                        <a:buNone/>
                      </a:pPr>
                      <a:r>
                        <a:rPr lang="en-US" sz="1800" dirty="0">
                          <a:solidFill>
                            <a:schemeClr val="bg1"/>
                          </a:solidFill>
                        </a:rPr>
                        <a:t>Monday, October 13, 2025</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spcBef>
                          <a:spcPts val="0"/>
                        </a:spcBef>
                        <a:spcAft>
                          <a:spcPts val="0"/>
                        </a:spcAft>
                        <a:buNone/>
                      </a:pPr>
                      <a:r>
                        <a:rPr lang="en-US" sz="1800" dirty="0">
                          <a:solidFill>
                            <a:schemeClr val="bg1"/>
                          </a:solidFill>
                        </a:rPr>
                        <a:t>Schools Closed – </a:t>
                      </a:r>
                    </a:p>
                    <a:p>
                      <a:pPr marL="0" marR="0" lvl="0" indent="0" algn="ctr" rtl="0">
                        <a:spcBef>
                          <a:spcPts val="0"/>
                        </a:spcBef>
                        <a:spcAft>
                          <a:spcPts val="0"/>
                        </a:spcAft>
                        <a:buNone/>
                      </a:pPr>
                      <a:r>
                        <a:rPr lang="en-US" sz="1800" dirty="0">
                          <a:solidFill>
                            <a:schemeClr val="bg1"/>
                          </a:solidFill>
                        </a:rPr>
                        <a:t>Professional Development</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extLst>
                  <a:ext uri="{0D108BD9-81ED-4DB2-BD59-A6C34878D82A}">
                    <a16:rowId xmlns:a16="http://schemas.microsoft.com/office/drawing/2014/main" val="10007"/>
                  </a:ext>
                </a:extLst>
              </a:tr>
              <a:tr h="588313">
                <a:tc>
                  <a:txBody>
                    <a:bodyPr/>
                    <a:lstStyle/>
                    <a:p>
                      <a:pPr marL="0" marR="0" lvl="0" indent="0" algn="ctr" rtl="0">
                        <a:spcBef>
                          <a:spcPts val="0"/>
                        </a:spcBef>
                        <a:spcAft>
                          <a:spcPts val="0"/>
                        </a:spcAft>
                        <a:buNone/>
                      </a:pPr>
                      <a:r>
                        <a:rPr lang="en-US" sz="1800" dirty="0">
                          <a:solidFill>
                            <a:schemeClr val="bg1"/>
                          </a:solidFill>
                        </a:rPr>
                        <a:t>Wednesday, October 15, 2025</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spcBef>
                          <a:spcPts val="0"/>
                        </a:spcBef>
                        <a:spcAft>
                          <a:spcPts val="0"/>
                        </a:spcAft>
                        <a:buNone/>
                      </a:pPr>
                      <a:r>
                        <a:rPr lang="en-US" sz="1800" dirty="0">
                          <a:solidFill>
                            <a:schemeClr val="bg1"/>
                          </a:solidFill>
                        </a:rPr>
                        <a:t>Early Dismissal – </a:t>
                      </a:r>
                    </a:p>
                    <a:p>
                      <a:pPr marL="0" marR="0" lvl="0" indent="0" algn="ctr" rtl="0">
                        <a:spcBef>
                          <a:spcPts val="0"/>
                        </a:spcBef>
                        <a:spcAft>
                          <a:spcPts val="0"/>
                        </a:spcAft>
                        <a:buNone/>
                      </a:pPr>
                      <a:r>
                        <a:rPr lang="en-US" sz="1800" dirty="0">
                          <a:solidFill>
                            <a:schemeClr val="bg1"/>
                          </a:solidFill>
                        </a:rPr>
                        <a:t>No Lunch Served</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extLst>
                  <a:ext uri="{0D108BD9-81ED-4DB2-BD59-A6C34878D82A}">
                    <a16:rowId xmlns:a16="http://schemas.microsoft.com/office/drawing/2014/main" val="10008"/>
                  </a:ext>
                </a:extLst>
              </a:tr>
              <a:tr h="588313">
                <a:tc>
                  <a:txBody>
                    <a:bodyPr/>
                    <a:lstStyle/>
                    <a:p>
                      <a:pPr marL="0" marR="0" lvl="0" indent="0" algn="ctr" rtl="0">
                        <a:spcBef>
                          <a:spcPts val="0"/>
                        </a:spcBef>
                        <a:spcAft>
                          <a:spcPts val="0"/>
                        </a:spcAft>
                        <a:buNone/>
                      </a:pPr>
                      <a:r>
                        <a:rPr lang="en-US" sz="1800" dirty="0">
                          <a:solidFill>
                            <a:schemeClr val="bg1"/>
                          </a:solidFill>
                        </a:rPr>
                        <a:t>Tuesday, November 11, 2025</a:t>
                      </a:r>
                      <a:endParaRPr dirty="0">
                        <a:solidFill>
                          <a:schemeClr val="bg1"/>
                        </a:solidFill>
                      </a:endParaRPr>
                    </a:p>
                  </a:txBody>
                  <a:tcPr marL="91450" marR="91450" marT="45725" marB="457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spcBef>
                          <a:spcPts val="0"/>
                        </a:spcBef>
                        <a:spcAft>
                          <a:spcPts val="0"/>
                        </a:spcAft>
                        <a:buNone/>
                      </a:pPr>
                      <a:r>
                        <a:rPr lang="en-US" sz="1800" dirty="0">
                          <a:solidFill>
                            <a:schemeClr val="bg1"/>
                          </a:solidFill>
                        </a:rPr>
                        <a:t>Schools Closed – </a:t>
                      </a:r>
                    </a:p>
                    <a:p>
                      <a:pPr marL="0" marR="0" lvl="0" indent="0" algn="ctr" rtl="0">
                        <a:spcBef>
                          <a:spcPts val="0"/>
                        </a:spcBef>
                        <a:spcAft>
                          <a:spcPts val="0"/>
                        </a:spcAft>
                        <a:buNone/>
                      </a:pPr>
                      <a:r>
                        <a:rPr lang="en-US" sz="1800" dirty="0">
                          <a:solidFill>
                            <a:schemeClr val="bg1"/>
                          </a:solidFill>
                        </a:rPr>
                        <a:t>Professional Development</a:t>
                      </a:r>
                      <a:endParaRPr dirty="0">
                        <a:solidFill>
                          <a:schemeClr val="bg1"/>
                        </a:solidFill>
                      </a:endParaRPr>
                    </a:p>
                  </a:txBody>
                  <a:tcPr marL="91450" marR="91450" marT="45725" marB="457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9" name="Google Shape;119;p4"/>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20" name="Google Shape;120;p4"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121" name="Google Shape;121;p4"/>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122" name="Google Shape;122;p4"/>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4400" b="1" i="0" u="none" strike="noStrike" cap="none" dirty="0">
                <a:solidFill>
                  <a:srgbClr val="B80E0F"/>
                </a:solidFill>
                <a:latin typeface="Palatino Linotype"/>
                <a:ea typeface="Palatino Linotype"/>
                <a:cs typeface="Palatino Linotype"/>
                <a:sym typeface="Palatino Linotype"/>
              </a:rPr>
              <a:t>Tonight’s Agenda</a:t>
            </a:r>
            <a:endParaRPr sz="4400" b="1" i="0" u="none" strike="noStrike" cap="none" dirty="0">
              <a:solidFill>
                <a:srgbClr val="B80E0F"/>
              </a:solidFill>
              <a:latin typeface="Palatino Linotype"/>
              <a:ea typeface="Palatino Linotype"/>
              <a:cs typeface="Palatino Linotype"/>
              <a:sym typeface="Palatino Linotype"/>
            </a:endParaRPr>
          </a:p>
        </p:txBody>
      </p:sp>
      <p:sp>
        <p:nvSpPr>
          <p:cNvPr id="123" name="Google Shape;123;p4"/>
          <p:cNvSpPr txBox="1"/>
          <p:nvPr/>
        </p:nvSpPr>
        <p:spPr>
          <a:xfrm>
            <a:off x="543070" y="2433762"/>
            <a:ext cx="4028930" cy="4490426"/>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Introductions</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General Information</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Upcoming Events</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Answer any Questions</a:t>
            </a:r>
            <a:endParaRPr dirty="0"/>
          </a:p>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Find your Locker</a:t>
            </a:r>
            <a:endParaRPr sz="2200" b="0" i="0" u="none" strike="noStrike" cap="none" dirty="0">
              <a:solidFill>
                <a:srgbClr val="000000"/>
              </a:solidFill>
              <a:latin typeface="Palatino Linotype"/>
              <a:ea typeface="Palatino Linotype"/>
              <a:cs typeface="Palatino Linotype"/>
              <a:sym typeface="Palatino Linotype"/>
            </a:endParaRPr>
          </a:p>
          <a:p>
            <a:pPr marL="914400" marR="0" lvl="1" indent="-228600" algn="l" rtl="0">
              <a:lnSpc>
                <a:spcPct val="120000"/>
              </a:lnSpc>
              <a:spcBef>
                <a:spcPts val="800"/>
              </a:spcBef>
              <a:spcAft>
                <a:spcPts val="0"/>
              </a:spcAft>
              <a:buClr>
                <a:srgbClr val="B80E0F"/>
              </a:buClr>
              <a:buSzPts val="2200"/>
              <a:buFont typeface="Arial"/>
              <a:buNone/>
            </a:pPr>
            <a:endParaRPr sz="2300" b="0" i="0" u="none" strike="noStrike" cap="none" dirty="0">
              <a:solidFill>
                <a:srgbClr val="000000"/>
              </a:solidFill>
              <a:latin typeface="Palatino Linotype"/>
              <a:ea typeface="Palatino Linotype"/>
              <a:cs typeface="Palatino Linotype"/>
              <a:sym typeface="Palatino Linotype"/>
            </a:endParaRPr>
          </a:p>
        </p:txBody>
      </p:sp>
      <p:pic>
        <p:nvPicPr>
          <p:cNvPr id="124" name="Google Shape;124;p4" descr="Image may contain: one or more people, people playing sports and basketball court"/>
          <p:cNvPicPr preferRelativeResize="0"/>
          <p:nvPr/>
        </p:nvPicPr>
        <p:blipFill rotWithShape="1">
          <a:blip r:embed="rId4">
            <a:alphaModFix/>
          </a:blip>
          <a:srcRect b="27522"/>
          <a:stretch/>
        </p:blipFill>
        <p:spPr>
          <a:xfrm>
            <a:off x="4266737" y="2620446"/>
            <a:ext cx="4568575" cy="24834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30" name="Google Shape;130;p5"/>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31" name="Google Shape;131;p5"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132" name="Google Shape;132;p5"/>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133" name="Google Shape;133;p5"/>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School Counselors</a:t>
            </a:r>
            <a:endParaRPr dirty="0"/>
          </a:p>
        </p:txBody>
      </p:sp>
      <p:pic>
        <p:nvPicPr>
          <p:cNvPr id="134" name="Google Shape;134;p5"/>
          <p:cNvPicPr preferRelativeResize="0"/>
          <p:nvPr/>
        </p:nvPicPr>
        <p:blipFill rotWithShape="1">
          <a:blip r:embed="rId4">
            <a:alphaModFix/>
          </a:blip>
          <a:srcRect/>
          <a:stretch/>
        </p:blipFill>
        <p:spPr>
          <a:xfrm>
            <a:off x="709670" y="2009244"/>
            <a:ext cx="2425104" cy="3031380"/>
          </a:xfrm>
          <a:prstGeom prst="rect">
            <a:avLst/>
          </a:prstGeom>
          <a:noFill/>
          <a:ln>
            <a:noFill/>
          </a:ln>
        </p:spPr>
      </p:pic>
      <p:pic>
        <p:nvPicPr>
          <p:cNvPr id="135" name="Google Shape;135;p5" descr="A close up of a person smiling for the camera&#10;&#10;Description automatically generated"/>
          <p:cNvPicPr preferRelativeResize="0"/>
          <p:nvPr/>
        </p:nvPicPr>
        <p:blipFill rotWithShape="1">
          <a:blip r:embed="rId5">
            <a:alphaModFix/>
          </a:blip>
          <a:srcRect/>
          <a:stretch/>
        </p:blipFill>
        <p:spPr>
          <a:xfrm>
            <a:off x="6683206" y="2009244"/>
            <a:ext cx="2273535" cy="3031380"/>
          </a:xfrm>
          <a:prstGeom prst="rect">
            <a:avLst/>
          </a:prstGeom>
          <a:noFill/>
          <a:ln>
            <a:noFill/>
          </a:ln>
        </p:spPr>
      </p:pic>
      <p:sp>
        <p:nvSpPr>
          <p:cNvPr id="136" name="Google Shape;136;p5"/>
          <p:cNvSpPr txBox="1"/>
          <p:nvPr/>
        </p:nvSpPr>
        <p:spPr>
          <a:xfrm>
            <a:off x="432697" y="5234451"/>
            <a:ext cx="291614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Mrs. Turnbull</a:t>
            </a:r>
            <a:endParaRPr dirty="0"/>
          </a:p>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Grade 6</a:t>
            </a:r>
            <a:endParaRPr dirty="0"/>
          </a:p>
        </p:txBody>
      </p:sp>
      <p:sp>
        <p:nvSpPr>
          <p:cNvPr id="137" name="Google Shape;137;p5"/>
          <p:cNvSpPr txBox="1"/>
          <p:nvPr/>
        </p:nvSpPr>
        <p:spPr>
          <a:xfrm>
            <a:off x="3450917" y="5241910"/>
            <a:ext cx="291614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Mrs. Jones</a:t>
            </a:r>
            <a:endParaRPr dirty="0"/>
          </a:p>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Grade 7</a:t>
            </a:r>
            <a:endParaRPr dirty="0"/>
          </a:p>
        </p:txBody>
      </p:sp>
      <p:sp>
        <p:nvSpPr>
          <p:cNvPr id="138" name="Google Shape;138;p5"/>
          <p:cNvSpPr txBox="1"/>
          <p:nvPr/>
        </p:nvSpPr>
        <p:spPr>
          <a:xfrm>
            <a:off x="6358764" y="5242932"/>
            <a:ext cx="291614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Mrs. Tyler</a:t>
            </a:r>
            <a:endParaRPr dirty="0"/>
          </a:p>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Grade 8</a:t>
            </a:r>
            <a:endParaRPr dirty="0"/>
          </a:p>
        </p:txBody>
      </p:sp>
      <p:pic>
        <p:nvPicPr>
          <p:cNvPr id="139" name="Google Shape;139;p5"/>
          <p:cNvPicPr preferRelativeResize="0"/>
          <p:nvPr/>
        </p:nvPicPr>
        <p:blipFill rotWithShape="1">
          <a:blip r:embed="rId6">
            <a:alphaModFix/>
          </a:blip>
          <a:srcRect/>
          <a:stretch/>
        </p:blipFill>
        <p:spPr>
          <a:xfrm>
            <a:off x="3696438" y="2009244"/>
            <a:ext cx="2425104" cy="30313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5" name="Google Shape;145;p6"/>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46" name="Google Shape;146;p6"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147" name="Google Shape;147;p6"/>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148" name="Google Shape;148;p6"/>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Secretaries</a:t>
            </a:r>
            <a:endParaRPr dirty="0"/>
          </a:p>
        </p:txBody>
      </p:sp>
      <p:sp>
        <p:nvSpPr>
          <p:cNvPr id="149" name="Google Shape;149;p6"/>
          <p:cNvSpPr txBox="1"/>
          <p:nvPr/>
        </p:nvSpPr>
        <p:spPr>
          <a:xfrm>
            <a:off x="441049" y="5282270"/>
            <a:ext cx="291614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Mrs. Benfield</a:t>
            </a:r>
            <a:endParaRPr dirty="0"/>
          </a:p>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Secretary</a:t>
            </a:r>
            <a:endParaRPr dirty="0"/>
          </a:p>
        </p:txBody>
      </p:sp>
      <p:sp>
        <p:nvSpPr>
          <p:cNvPr id="150" name="Google Shape;150;p6"/>
          <p:cNvSpPr txBox="1"/>
          <p:nvPr/>
        </p:nvSpPr>
        <p:spPr>
          <a:xfrm>
            <a:off x="3446268" y="5285174"/>
            <a:ext cx="291614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Mrs. Algeo</a:t>
            </a:r>
            <a:endParaRPr dirty="0"/>
          </a:p>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Secretary</a:t>
            </a:r>
            <a:endParaRPr dirty="0"/>
          </a:p>
        </p:txBody>
      </p:sp>
      <p:sp>
        <p:nvSpPr>
          <p:cNvPr id="151" name="Google Shape;151;p6"/>
          <p:cNvSpPr txBox="1"/>
          <p:nvPr/>
        </p:nvSpPr>
        <p:spPr>
          <a:xfrm>
            <a:off x="6227854" y="5282270"/>
            <a:ext cx="291614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Mrs. McDowell</a:t>
            </a:r>
            <a:endParaRPr dirty="0"/>
          </a:p>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Attendance/ISS</a:t>
            </a:r>
            <a:endParaRPr dirty="0"/>
          </a:p>
        </p:txBody>
      </p:sp>
      <p:pic>
        <p:nvPicPr>
          <p:cNvPr id="2" name="Picture 1" descr="A person with grey hair wearing a pink shirt&#10;&#10;AI-generated content may be incorrect.">
            <a:extLst>
              <a:ext uri="{FF2B5EF4-FFF2-40B4-BE49-F238E27FC236}">
                <a16:creationId xmlns:a16="http://schemas.microsoft.com/office/drawing/2014/main" id="{FFF15C48-6C70-3723-94AE-5DB025FF4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13" y="2063274"/>
            <a:ext cx="2574001" cy="3217501"/>
          </a:xfrm>
          <a:prstGeom prst="rect">
            <a:avLst/>
          </a:prstGeom>
        </p:spPr>
      </p:pic>
      <p:pic>
        <p:nvPicPr>
          <p:cNvPr id="3" name="Picture 2" descr="A person with braces smiling&#10;&#10;AI-generated content may be incorrect.">
            <a:extLst>
              <a:ext uri="{FF2B5EF4-FFF2-40B4-BE49-F238E27FC236}">
                <a16:creationId xmlns:a16="http://schemas.microsoft.com/office/drawing/2014/main" id="{0181F084-E87F-1163-A06D-E2DA59E69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5114" y="2063274"/>
            <a:ext cx="2574000" cy="3217500"/>
          </a:xfrm>
          <a:prstGeom prst="rect">
            <a:avLst/>
          </a:prstGeom>
        </p:spPr>
      </p:pic>
      <p:pic>
        <p:nvPicPr>
          <p:cNvPr id="4" name="Picture 3" descr="A close-up of a person smiling&#10;&#10;AI-generated content may be incorrect.">
            <a:extLst>
              <a:ext uri="{FF2B5EF4-FFF2-40B4-BE49-F238E27FC236}">
                <a16:creationId xmlns:a16="http://schemas.microsoft.com/office/drawing/2014/main" id="{C7228DB8-1759-221D-5748-F67B48766E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8293" y="2063273"/>
            <a:ext cx="2574001" cy="321750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0" name="Google Shape;160;p7"/>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61" name="Google Shape;161;p7"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162" name="Google Shape;162;p7"/>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163" name="Google Shape;163;p7"/>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6</a:t>
            </a:r>
            <a:r>
              <a:rPr lang="en-US" sz="5400" b="1" i="0" u="none" strike="noStrike" cap="none" baseline="30000" dirty="0">
                <a:solidFill>
                  <a:srgbClr val="B80E0F"/>
                </a:solidFill>
                <a:latin typeface="Palatino Linotype"/>
                <a:ea typeface="Palatino Linotype"/>
                <a:cs typeface="Palatino Linotype"/>
                <a:sym typeface="Palatino Linotype"/>
              </a:rPr>
              <a:t>th</a:t>
            </a:r>
            <a:r>
              <a:rPr lang="en-US" sz="5400" b="1" i="0" u="none" strike="noStrike" cap="none" dirty="0">
                <a:solidFill>
                  <a:srgbClr val="B80E0F"/>
                </a:solidFill>
                <a:latin typeface="Palatino Linotype"/>
                <a:ea typeface="Palatino Linotype"/>
                <a:cs typeface="Palatino Linotype"/>
                <a:sym typeface="Palatino Linotype"/>
              </a:rPr>
              <a:t> Grade Faculty</a:t>
            </a:r>
            <a:endParaRPr sz="5400" b="1" i="0" u="none" strike="noStrike" cap="none" dirty="0">
              <a:solidFill>
                <a:srgbClr val="B80E0F"/>
              </a:solidFill>
              <a:latin typeface="Palatino Linotype"/>
              <a:ea typeface="Palatino Linotype"/>
              <a:cs typeface="Palatino Linotype"/>
              <a:sym typeface="Palatino Linotype"/>
            </a:endParaRPr>
          </a:p>
        </p:txBody>
      </p:sp>
      <p:sp>
        <p:nvSpPr>
          <p:cNvPr id="164" name="Google Shape;164;p7"/>
          <p:cNvSpPr txBox="1"/>
          <p:nvPr/>
        </p:nvSpPr>
        <p:spPr>
          <a:xfrm>
            <a:off x="543070" y="1686852"/>
            <a:ext cx="4415790" cy="4490426"/>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Loyalty</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2300" b="0" i="0" u="none" strike="noStrike" cap="none" dirty="0">
                <a:solidFill>
                  <a:srgbClr val="000000"/>
                </a:solidFill>
                <a:latin typeface="Palatino Linotype"/>
                <a:ea typeface="Palatino Linotype"/>
                <a:cs typeface="Palatino Linotype"/>
                <a:sym typeface="Palatino Linotype"/>
              </a:rPr>
              <a:t>Ms. Dierolf – ELA &amp; Social Studies</a:t>
            </a:r>
          </a:p>
          <a:p>
            <a:pPr marL="914400" marR="0" lvl="1" indent="-368300" algn="l" rtl="0">
              <a:lnSpc>
                <a:spcPct val="120000"/>
              </a:lnSpc>
              <a:spcBef>
                <a:spcPts val="800"/>
              </a:spcBef>
              <a:spcAft>
                <a:spcPts val="0"/>
              </a:spcAft>
              <a:buClr>
                <a:srgbClr val="B80E0F"/>
              </a:buClr>
              <a:buSzPts val="2200"/>
              <a:buFont typeface="Arial"/>
              <a:buChar char="•"/>
            </a:pPr>
            <a:r>
              <a:rPr lang="en-US" sz="2300" dirty="0">
                <a:latin typeface="Palatino Linotype"/>
                <a:ea typeface="Palatino Linotype"/>
                <a:cs typeface="Palatino Linotype"/>
                <a:sym typeface="Palatino Linotype"/>
              </a:rPr>
              <a:t>Ms. Mauser – Math</a:t>
            </a:r>
          </a:p>
          <a:p>
            <a:pPr marL="914400" marR="0" lvl="1" indent="-368300" algn="l" rtl="0">
              <a:lnSpc>
                <a:spcPct val="120000"/>
              </a:lnSpc>
              <a:spcBef>
                <a:spcPts val="800"/>
              </a:spcBef>
              <a:spcAft>
                <a:spcPts val="0"/>
              </a:spcAft>
              <a:buClr>
                <a:srgbClr val="B80E0F"/>
              </a:buClr>
              <a:buSzPts val="2200"/>
              <a:buFont typeface="Arial"/>
              <a:buChar char="•"/>
            </a:pPr>
            <a:r>
              <a:rPr lang="en-US" sz="2300" b="0" i="0" u="none" strike="noStrike" cap="none" dirty="0">
                <a:solidFill>
                  <a:srgbClr val="000000"/>
                </a:solidFill>
                <a:latin typeface="Palatino Linotype"/>
                <a:ea typeface="Palatino Linotype"/>
                <a:cs typeface="Palatino Linotype"/>
                <a:sym typeface="Palatino Linotype"/>
              </a:rPr>
              <a:t>Mr. McAuliffe – ELA</a:t>
            </a:r>
          </a:p>
          <a:p>
            <a:pPr marL="914400" marR="0" lvl="1" indent="-368300" algn="l" rtl="0">
              <a:lnSpc>
                <a:spcPct val="120000"/>
              </a:lnSpc>
              <a:spcBef>
                <a:spcPts val="800"/>
              </a:spcBef>
              <a:spcAft>
                <a:spcPts val="0"/>
              </a:spcAft>
              <a:buClr>
                <a:srgbClr val="B80E0F"/>
              </a:buClr>
              <a:buSzPts val="2200"/>
              <a:buFont typeface="Arial"/>
              <a:buChar char="•"/>
            </a:pPr>
            <a:r>
              <a:rPr lang="en-US" sz="2300" dirty="0">
                <a:latin typeface="Palatino Linotype"/>
                <a:ea typeface="Palatino Linotype"/>
                <a:cs typeface="Palatino Linotype"/>
                <a:sym typeface="Palatino Linotype"/>
              </a:rPr>
              <a:t>Ms. Reinhart – Science</a:t>
            </a:r>
          </a:p>
          <a:p>
            <a:pPr marL="914400" marR="0" lvl="1" indent="-368300" algn="l" rtl="0">
              <a:lnSpc>
                <a:spcPct val="120000"/>
              </a:lnSpc>
              <a:spcBef>
                <a:spcPts val="800"/>
              </a:spcBef>
              <a:spcAft>
                <a:spcPts val="0"/>
              </a:spcAft>
              <a:buClr>
                <a:srgbClr val="B80E0F"/>
              </a:buClr>
              <a:buSzPts val="2200"/>
              <a:buFont typeface="Arial"/>
              <a:buChar char="•"/>
            </a:pPr>
            <a:r>
              <a:rPr lang="en-US" sz="2300" b="0" i="0" u="none" strike="noStrike" cap="none" dirty="0">
                <a:solidFill>
                  <a:srgbClr val="000000"/>
                </a:solidFill>
                <a:latin typeface="Palatino Linotype"/>
                <a:ea typeface="Palatino Linotype"/>
                <a:cs typeface="Palatino Linotype"/>
                <a:sym typeface="Palatino Linotype"/>
              </a:rPr>
              <a:t>Ms. Roth – Math</a:t>
            </a:r>
          </a:p>
          <a:p>
            <a:pPr marL="914400" marR="0" lvl="1" indent="-368300" algn="l" rtl="0">
              <a:lnSpc>
                <a:spcPct val="120000"/>
              </a:lnSpc>
              <a:spcBef>
                <a:spcPts val="800"/>
              </a:spcBef>
              <a:spcAft>
                <a:spcPts val="0"/>
              </a:spcAft>
              <a:buClr>
                <a:srgbClr val="B80E0F"/>
              </a:buClr>
              <a:buSzPts val="2200"/>
              <a:buFont typeface="Arial"/>
              <a:buChar char="•"/>
            </a:pPr>
            <a:endParaRPr lang="en-US" sz="2300" b="0" i="0" u="none" strike="noStrike" cap="none" dirty="0">
              <a:solidFill>
                <a:srgbClr val="000000"/>
              </a:solidFill>
              <a:latin typeface="Palatino Linotype"/>
              <a:ea typeface="Palatino Linotype"/>
              <a:cs typeface="Palatino Linotype"/>
              <a:sym typeface="Palatino Linotype"/>
            </a:endParaRPr>
          </a:p>
          <a:p>
            <a:pPr marL="914400" marR="0" lvl="1" indent="-368300" algn="l" rtl="0">
              <a:lnSpc>
                <a:spcPct val="120000"/>
              </a:lnSpc>
              <a:spcBef>
                <a:spcPts val="800"/>
              </a:spcBef>
              <a:spcAft>
                <a:spcPts val="0"/>
              </a:spcAft>
              <a:buClr>
                <a:srgbClr val="B80E0F"/>
              </a:buClr>
              <a:buSzPts val="2200"/>
              <a:buFont typeface="Arial"/>
              <a:buChar char="•"/>
            </a:pPr>
            <a:endParaRPr dirty="0"/>
          </a:p>
        </p:txBody>
      </p:sp>
      <p:sp>
        <p:nvSpPr>
          <p:cNvPr id="165" name="Google Shape;165;p7"/>
          <p:cNvSpPr txBox="1"/>
          <p:nvPr/>
        </p:nvSpPr>
        <p:spPr>
          <a:xfrm>
            <a:off x="4491912" y="1643427"/>
            <a:ext cx="4415790" cy="4490426"/>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Integrity</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2300" b="0" i="0" u="none" strike="noStrike" cap="none" dirty="0">
                <a:solidFill>
                  <a:srgbClr val="000000"/>
                </a:solidFill>
                <a:latin typeface="Palatino Linotype"/>
                <a:ea typeface="Palatino Linotype"/>
                <a:cs typeface="Palatino Linotype"/>
                <a:sym typeface="Palatino Linotype"/>
              </a:rPr>
              <a:t>Mr</a:t>
            </a:r>
            <a:r>
              <a:rPr lang="en-US" sz="2300" dirty="0">
                <a:latin typeface="Palatino Linotype"/>
                <a:ea typeface="Palatino Linotype"/>
                <a:cs typeface="Palatino Linotype"/>
                <a:sym typeface="Palatino Linotype"/>
              </a:rPr>
              <a:t>. Ferster – ELA</a:t>
            </a:r>
          </a:p>
          <a:p>
            <a:pPr marL="914400" marR="0" lvl="1" indent="-368300" algn="l" rtl="0">
              <a:lnSpc>
                <a:spcPct val="120000"/>
              </a:lnSpc>
              <a:spcBef>
                <a:spcPts val="800"/>
              </a:spcBef>
              <a:spcAft>
                <a:spcPts val="0"/>
              </a:spcAft>
              <a:buClr>
                <a:srgbClr val="B80E0F"/>
              </a:buClr>
              <a:buSzPts val="2200"/>
              <a:buFont typeface="Arial"/>
              <a:buChar char="•"/>
            </a:pPr>
            <a:r>
              <a:rPr lang="en-US" sz="2300" dirty="0">
                <a:latin typeface="Palatino Linotype"/>
                <a:sym typeface="Palatino Linotype"/>
              </a:rPr>
              <a:t>Ms. Gallie – ELA</a:t>
            </a:r>
          </a:p>
          <a:p>
            <a:pPr marL="914400" marR="0" lvl="1" indent="-368300" algn="l" rtl="0">
              <a:lnSpc>
                <a:spcPct val="120000"/>
              </a:lnSpc>
              <a:spcBef>
                <a:spcPts val="800"/>
              </a:spcBef>
              <a:spcAft>
                <a:spcPts val="0"/>
              </a:spcAft>
              <a:buClr>
                <a:srgbClr val="B80E0F"/>
              </a:buClr>
              <a:buSzPts val="2200"/>
              <a:buFont typeface="Arial"/>
              <a:buChar char="•"/>
            </a:pPr>
            <a:r>
              <a:rPr lang="en-US" sz="2300" dirty="0">
                <a:latin typeface="Palatino Linotype"/>
                <a:sym typeface="Palatino Linotype"/>
              </a:rPr>
              <a:t>Mr. Hazel – Science &amp; Math</a:t>
            </a:r>
          </a:p>
          <a:p>
            <a:pPr marL="914400" marR="0" lvl="1" indent="-368300" algn="l" rtl="0">
              <a:lnSpc>
                <a:spcPct val="120000"/>
              </a:lnSpc>
              <a:spcBef>
                <a:spcPts val="800"/>
              </a:spcBef>
              <a:spcAft>
                <a:spcPts val="0"/>
              </a:spcAft>
              <a:buClr>
                <a:srgbClr val="B80E0F"/>
              </a:buClr>
              <a:buSzPts val="2200"/>
              <a:buFont typeface="Arial"/>
              <a:buChar char="•"/>
            </a:pPr>
            <a:r>
              <a:rPr lang="en-US" sz="2300" dirty="0">
                <a:latin typeface="Palatino Linotype"/>
                <a:sym typeface="Palatino Linotype"/>
              </a:rPr>
              <a:t>Ms. Shelly – Social Studies</a:t>
            </a:r>
          </a:p>
          <a:p>
            <a:pPr marL="914400" marR="0" lvl="1" indent="-368300" algn="l" rtl="0">
              <a:lnSpc>
                <a:spcPct val="120000"/>
              </a:lnSpc>
              <a:spcBef>
                <a:spcPts val="800"/>
              </a:spcBef>
              <a:spcAft>
                <a:spcPts val="0"/>
              </a:spcAft>
              <a:buClr>
                <a:srgbClr val="B80E0F"/>
              </a:buClr>
              <a:buSzPts val="2200"/>
              <a:buFont typeface="Arial"/>
              <a:buChar char="•"/>
            </a:pPr>
            <a:r>
              <a:rPr lang="en-US" sz="2300" dirty="0">
                <a:latin typeface="Palatino Linotype"/>
                <a:sym typeface="Palatino Linotype"/>
              </a:rPr>
              <a:t>Ms. Wentzel -- Math</a:t>
            </a:r>
          </a:p>
          <a:p>
            <a:pPr marL="914400" marR="0" lvl="1" indent="-368300" algn="l" rtl="0">
              <a:lnSpc>
                <a:spcPct val="120000"/>
              </a:lnSpc>
              <a:spcBef>
                <a:spcPts val="800"/>
              </a:spcBef>
              <a:spcAft>
                <a:spcPts val="0"/>
              </a:spcAft>
              <a:buClr>
                <a:srgbClr val="B80E0F"/>
              </a:buClr>
              <a:buSzPts val="2200"/>
              <a:buFont typeface="Arial"/>
              <a:buChar char="•"/>
            </a:pPr>
            <a:endParaRPr lang="en-US" sz="2300" dirty="0">
              <a:latin typeface="Palatino Linotype"/>
              <a:sym typeface="Palatino Linotype"/>
            </a:endParaRPr>
          </a:p>
          <a:p>
            <a:pPr marL="914400" marR="0" lvl="1" indent="-368300" algn="l" rtl="0">
              <a:lnSpc>
                <a:spcPct val="120000"/>
              </a:lnSpc>
              <a:spcBef>
                <a:spcPts val="800"/>
              </a:spcBef>
              <a:spcAft>
                <a:spcPts val="0"/>
              </a:spcAft>
              <a:buClr>
                <a:srgbClr val="B80E0F"/>
              </a:buClr>
              <a:buSzPts val="2200"/>
              <a:buFont typeface="Arial"/>
              <a:buChar char="•"/>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8"/>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71" name="Google Shape;171;p8"/>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72" name="Google Shape;172;p8"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173" name="Google Shape;173;p8"/>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174" name="Google Shape;174;p8"/>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5400" b="1" i="0" u="none" strike="noStrike" cap="none" dirty="0">
                <a:solidFill>
                  <a:srgbClr val="B80E0F"/>
                </a:solidFill>
                <a:latin typeface="Palatino Linotype"/>
                <a:ea typeface="Palatino Linotype"/>
                <a:cs typeface="Palatino Linotype"/>
                <a:sym typeface="Palatino Linotype"/>
              </a:rPr>
              <a:t>6</a:t>
            </a:r>
            <a:r>
              <a:rPr lang="en-US" sz="5400" b="1" i="0" u="none" strike="noStrike" cap="none" baseline="30000" dirty="0">
                <a:solidFill>
                  <a:srgbClr val="B80E0F"/>
                </a:solidFill>
                <a:latin typeface="Palatino Linotype"/>
                <a:ea typeface="Palatino Linotype"/>
                <a:cs typeface="Palatino Linotype"/>
                <a:sym typeface="Palatino Linotype"/>
              </a:rPr>
              <a:t>th</a:t>
            </a:r>
            <a:r>
              <a:rPr lang="en-US" sz="5400" b="1" i="0" u="none" strike="noStrike" cap="none" dirty="0">
                <a:solidFill>
                  <a:srgbClr val="B80E0F"/>
                </a:solidFill>
                <a:latin typeface="Palatino Linotype"/>
                <a:ea typeface="Palatino Linotype"/>
                <a:cs typeface="Palatino Linotype"/>
                <a:sym typeface="Palatino Linotype"/>
              </a:rPr>
              <a:t> Grade Faculty</a:t>
            </a:r>
            <a:endParaRPr sz="5400" b="1" i="0" u="none" strike="noStrike" cap="none" dirty="0">
              <a:solidFill>
                <a:srgbClr val="B80E0F"/>
              </a:solidFill>
              <a:latin typeface="Palatino Linotype"/>
              <a:ea typeface="Palatino Linotype"/>
              <a:cs typeface="Palatino Linotype"/>
              <a:sym typeface="Palatino Linotype"/>
            </a:endParaRPr>
          </a:p>
        </p:txBody>
      </p:sp>
      <p:pic>
        <p:nvPicPr>
          <p:cNvPr id="177" name="Google Shape;177;p8" descr="A group of people standing together outside"/>
          <p:cNvPicPr preferRelativeResize="0"/>
          <p:nvPr/>
        </p:nvPicPr>
        <p:blipFill rotWithShape="1">
          <a:blip r:embed="rId4">
            <a:alphaModFix/>
          </a:blip>
          <a:srcRect r="1333"/>
          <a:stretch/>
        </p:blipFill>
        <p:spPr>
          <a:xfrm>
            <a:off x="2008244" y="3404788"/>
            <a:ext cx="5755192" cy="2917284"/>
          </a:xfrm>
          <a:prstGeom prst="rect">
            <a:avLst/>
          </a:prstGeom>
          <a:noFill/>
          <a:ln>
            <a:noFill/>
          </a:ln>
          <a:effectLst>
            <a:outerShdw blurRad="292100" dist="139700" dir="2700000" algn="tl" rotWithShape="0">
              <a:srgbClr val="333333">
                <a:alpha val="64705"/>
              </a:srgbClr>
            </a:outerShdw>
          </a:effectLst>
        </p:spPr>
      </p:pic>
      <p:sp>
        <p:nvSpPr>
          <p:cNvPr id="2" name="Google Shape;164;p7">
            <a:extLst>
              <a:ext uri="{FF2B5EF4-FFF2-40B4-BE49-F238E27FC236}">
                <a16:creationId xmlns:a16="http://schemas.microsoft.com/office/drawing/2014/main" id="{59BA095F-5FAF-4B2F-34B8-A9C5622917D9}"/>
              </a:ext>
            </a:extLst>
          </p:cNvPr>
          <p:cNvSpPr txBox="1"/>
          <p:nvPr/>
        </p:nvSpPr>
        <p:spPr>
          <a:xfrm>
            <a:off x="928552" y="1449126"/>
            <a:ext cx="4415790" cy="4490426"/>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Special Education</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2300" b="0" i="0" u="none" strike="noStrike" cap="none" dirty="0">
                <a:solidFill>
                  <a:srgbClr val="000000"/>
                </a:solidFill>
                <a:latin typeface="Palatino Linotype"/>
                <a:ea typeface="Palatino Linotype"/>
                <a:cs typeface="Palatino Linotype"/>
                <a:sym typeface="Palatino Linotype"/>
              </a:rPr>
              <a:t>Ms. Quay</a:t>
            </a:r>
          </a:p>
          <a:p>
            <a:pPr marL="914400" marR="0" lvl="1" indent="-368300" algn="l" rtl="0">
              <a:lnSpc>
                <a:spcPct val="120000"/>
              </a:lnSpc>
              <a:spcBef>
                <a:spcPts val="800"/>
              </a:spcBef>
              <a:spcAft>
                <a:spcPts val="0"/>
              </a:spcAft>
              <a:buClr>
                <a:srgbClr val="B80E0F"/>
              </a:buClr>
              <a:buSzPts val="2200"/>
              <a:buFont typeface="Arial"/>
              <a:buChar char="•"/>
            </a:pPr>
            <a:r>
              <a:rPr lang="en-US" sz="2300" dirty="0">
                <a:latin typeface="Palatino Linotype"/>
                <a:ea typeface="Palatino Linotype"/>
                <a:cs typeface="Palatino Linotype"/>
                <a:sym typeface="Palatino Linotype"/>
              </a:rPr>
              <a:t>Ms. Witman</a:t>
            </a:r>
            <a:endParaRPr lang="en-US" sz="2300" b="0" i="0" u="none" strike="noStrike" cap="none" dirty="0">
              <a:solidFill>
                <a:srgbClr val="000000"/>
              </a:solidFill>
              <a:latin typeface="Palatino Linotype"/>
              <a:ea typeface="Palatino Linotype"/>
              <a:cs typeface="Palatino Linotype"/>
              <a:sym typeface="Palatino Linotype"/>
            </a:endParaRPr>
          </a:p>
          <a:p>
            <a:pPr marL="914400" marR="0" lvl="1" indent="-368300" algn="l" rtl="0">
              <a:lnSpc>
                <a:spcPct val="120000"/>
              </a:lnSpc>
              <a:spcBef>
                <a:spcPts val="800"/>
              </a:spcBef>
              <a:spcAft>
                <a:spcPts val="0"/>
              </a:spcAft>
              <a:buClr>
                <a:srgbClr val="B80E0F"/>
              </a:buClr>
              <a:buSzPts val="2200"/>
              <a:buFont typeface="Arial"/>
              <a:buChar char="•"/>
            </a:pPr>
            <a:endParaRPr lang="en-US" sz="2300" b="0" i="0" u="none" strike="noStrike" cap="none" dirty="0">
              <a:solidFill>
                <a:srgbClr val="000000"/>
              </a:solidFill>
              <a:latin typeface="Palatino Linotype"/>
              <a:ea typeface="Palatino Linotype"/>
              <a:cs typeface="Palatino Linotype"/>
              <a:sym typeface="Palatino Linotype"/>
            </a:endParaRPr>
          </a:p>
          <a:p>
            <a:pPr marL="914400" marR="0" lvl="1" indent="-368300" algn="l" rtl="0">
              <a:lnSpc>
                <a:spcPct val="120000"/>
              </a:lnSpc>
              <a:spcBef>
                <a:spcPts val="800"/>
              </a:spcBef>
              <a:spcAft>
                <a:spcPts val="0"/>
              </a:spcAft>
              <a:buClr>
                <a:srgbClr val="B80E0F"/>
              </a:buClr>
              <a:buSzPts val="2200"/>
              <a:buFont typeface="Arial"/>
              <a:buChar char="•"/>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p:nvPr/>
        </p:nvSpPr>
        <p:spPr>
          <a:xfrm>
            <a:off x="148512" y="1255299"/>
            <a:ext cx="8686800" cy="137160"/>
          </a:xfrm>
          <a:prstGeom prst="snip2DiagRect">
            <a:avLst>
              <a:gd name="adj1" fmla="val 0"/>
              <a:gd name="adj2"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3" name="Google Shape;183;p9"/>
          <p:cNvSpPr/>
          <p:nvPr/>
        </p:nvSpPr>
        <p:spPr>
          <a:xfrm rot="-5400000">
            <a:off x="-2840211" y="3336208"/>
            <a:ext cx="6629400" cy="137160"/>
          </a:xfrm>
          <a:prstGeom prst="snip2DiagRect">
            <a:avLst>
              <a:gd name="adj1" fmla="val 0"/>
              <a:gd name="adj2"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84" name="Google Shape;184;p9" descr="Logo&#10;&#10;Description automatically generated"/>
          <p:cNvPicPr preferRelativeResize="0"/>
          <p:nvPr/>
        </p:nvPicPr>
        <p:blipFill rotWithShape="1">
          <a:blip r:embed="rId3">
            <a:alphaModFix/>
          </a:blip>
          <a:srcRect/>
          <a:stretch/>
        </p:blipFill>
        <p:spPr>
          <a:xfrm>
            <a:off x="676529" y="261112"/>
            <a:ext cx="937520" cy="937520"/>
          </a:xfrm>
          <a:prstGeom prst="rect">
            <a:avLst/>
          </a:prstGeom>
          <a:noFill/>
          <a:ln>
            <a:noFill/>
          </a:ln>
        </p:spPr>
      </p:pic>
      <p:sp>
        <p:nvSpPr>
          <p:cNvPr id="185" name="Google Shape;185;p9"/>
          <p:cNvSpPr txBox="1"/>
          <p:nvPr/>
        </p:nvSpPr>
        <p:spPr>
          <a:xfrm>
            <a:off x="1317574" y="1006941"/>
            <a:ext cx="5565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a:t>
            </a:r>
            <a:endParaRPr dirty="0"/>
          </a:p>
        </p:txBody>
      </p:sp>
      <p:sp>
        <p:nvSpPr>
          <p:cNvPr id="186" name="Google Shape;186;p9"/>
          <p:cNvSpPr txBox="1"/>
          <p:nvPr/>
        </p:nvSpPr>
        <p:spPr>
          <a:xfrm>
            <a:off x="1317574" y="334632"/>
            <a:ext cx="7797600" cy="86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B80E0F"/>
              </a:buClr>
              <a:buSzPts val="1400"/>
              <a:buFont typeface="Impact"/>
              <a:buNone/>
            </a:pPr>
            <a:r>
              <a:rPr lang="en-US" sz="4400" b="1" i="0" u="none" strike="noStrike" cap="none" dirty="0">
                <a:solidFill>
                  <a:srgbClr val="B80E0F"/>
                </a:solidFill>
                <a:latin typeface="Palatino Linotype"/>
                <a:ea typeface="Palatino Linotype"/>
                <a:cs typeface="Palatino Linotype"/>
                <a:sym typeface="Palatino Linotype"/>
              </a:rPr>
              <a:t>Meet the Bear Ambassadors!</a:t>
            </a:r>
            <a:endParaRPr sz="4400" b="1" i="0" u="none" strike="noStrike" cap="none" dirty="0">
              <a:solidFill>
                <a:srgbClr val="B80E0F"/>
              </a:solidFill>
              <a:latin typeface="Palatino Linotype"/>
              <a:ea typeface="Palatino Linotype"/>
              <a:cs typeface="Palatino Linotype"/>
              <a:sym typeface="Palatino Linotype"/>
            </a:endParaRPr>
          </a:p>
        </p:txBody>
      </p:sp>
      <p:sp>
        <p:nvSpPr>
          <p:cNvPr id="187" name="Google Shape;187;p9"/>
          <p:cNvSpPr txBox="1"/>
          <p:nvPr/>
        </p:nvSpPr>
        <p:spPr>
          <a:xfrm>
            <a:off x="543070" y="1268551"/>
            <a:ext cx="4871141" cy="4490426"/>
          </a:xfrm>
          <a:prstGeom prst="rect">
            <a:avLst/>
          </a:prstGeom>
          <a:noFill/>
          <a:ln>
            <a:noFill/>
          </a:ln>
        </p:spPr>
        <p:txBody>
          <a:bodyPr spcFirstLastPara="1" wrap="square" lIns="68575" tIns="34275" rIns="68575" bIns="34275" anchor="t" anchorCtr="0">
            <a:noAutofit/>
          </a:bodyPr>
          <a:lstStyle/>
          <a:p>
            <a:pPr marL="457200" marR="0" lvl="0" indent="-368300" algn="l" rtl="0">
              <a:lnSpc>
                <a:spcPct val="120000"/>
              </a:lnSpc>
              <a:spcBef>
                <a:spcPts val="800"/>
              </a:spcBef>
              <a:spcAft>
                <a:spcPts val="0"/>
              </a:spcAft>
              <a:buClr>
                <a:srgbClr val="B80E0F"/>
              </a:buClr>
              <a:buSzPts val="2200"/>
              <a:buFont typeface="Arial"/>
              <a:buChar char="•"/>
            </a:pPr>
            <a:r>
              <a:rPr lang="en-US" sz="2400" b="0" i="0" u="none" strike="noStrike" cap="none" dirty="0">
                <a:solidFill>
                  <a:srgbClr val="000000"/>
                </a:solidFill>
                <a:latin typeface="Palatino Linotype"/>
                <a:ea typeface="Palatino Linotype"/>
                <a:cs typeface="Palatino Linotype"/>
                <a:sym typeface="Palatino Linotype"/>
              </a:rPr>
              <a:t>What is a Bear Ambassador?</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2200" b="0" i="0" u="none" strike="noStrike" cap="none" dirty="0">
                <a:solidFill>
                  <a:srgbClr val="000000"/>
                </a:solidFill>
                <a:latin typeface="Palatino Linotype"/>
                <a:ea typeface="Palatino Linotype"/>
                <a:cs typeface="Palatino Linotype"/>
                <a:sym typeface="Palatino Linotype"/>
              </a:rPr>
              <a:t>8</a:t>
            </a:r>
            <a:r>
              <a:rPr lang="en-US" sz="2200" b="0" i="0" u="none" strike="noStrike" cap="none" baseline="30000" dirty="0">
                <a:solidFill>
                  <a:srgbClr val="000000"/>
                </a:solidFill>
                <a:latin typeface="Palatino Linotype"/>
                <a:ea typeface="Palatino Linotype"/>
                <a:cs typeface="Palatino Linotype"/>
                <a:sym typeface="Palatino Linotype"/>
              </a:rPr>
              <a:t>th</a:t>
            </a:r>
            <a:r>
              <a:rPr lang="en-US" sz="2200" b="0" i="0" u="none" strike="noStrike" cap="none" dirty="0">
                <a:solidFill>
                  <a:srgbClr val="000000"/>
                </a:solidFill>
                <a:latin typeface="Palatino Linotype"/>
                <a:ea typeface="Palatino Linotype"/>
                <a:cs typeface="Palatino Linotype"/>
                <a:sym typeface="Palatino Linotype"/>
              </a:rPr>
              <a:t> grade leaders.</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2200" b="0" i="0" u="none" strike="noStrike" cap="none" dirty="0">
                <a:solidFill>
                  <a:srgbClr val="000000"/>
                </a:solidFill>
                <a:latin typeface="Palatino Linotype"/>
                <a:ea typeface="Palatino Linotype"/>
                <a:cs typeface="Palatino Linotype"/>
                <a:sym typeface="Palatino Linotype"/>
              </a:rPr>
              <a:t>Mentors for 6</a:t>
            </a:r>
            <a:r>
              <a:rPr lang="en-US" sz="2200" b="0" i="0" u="none" strike="noStrike" cap="none" baseline="30000" dirty="0">
                <a:solidFill>
                  <a:srgbClr val="000000"/>
                </a:solidFill>
                <a:latin typeface="Palatino Linotype"/>
                <a:ea typeface="Palatino Linotype"/>
                <a:cs typeface="Palatino Linotype"/>
                <a:sym typeface="Palatino Linotype"/>
              </a:rPr>
              <a:t>th</a:t>
            </a:r>
            <a:r>
              <a:rPr lang="en-US" sz="2200" b="0" i="0" u="none" strike="noStrike" cap="none" dirty="0">
                <a:solidFill>
                  <a:srgbClr val="000000"/>
                </a:solidFill>
                <a:latin typeface="Palatino Linotype"/>
                <a:ea typeface="Palatino Linotype"/>
                <a:cs typeface="Palatino Linotype"/>
                <a:sym typeface="Palatino Linotype"/>
              </a:rPr>
              <a:t> grade students.</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2200" b="0" i="0" u="none" strike="noStrike" cap="none" dirty="0">
                <a:solidFill>
                  <a:srgbClr val="000000"/>
                </a:solidFill>
                <a:latin typeface="Palatino Linotype"/>
                <a:ea typeface="Palatino Linotype"/>
                <a:cs typeface="Palatino Linotype"/>
                <a:sym typeface="Palatino Linotype"/>
              </a:rPr>
              <a:t>Assist with team building and other activities throughout the year.</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2200" b="0" i="0" u="none" strike="noStrike" cap="none" dirty="0">
                <a:solidFill>
                  <a:srgbClr val="000000"/>
                </a:solidFill>
                <a:latin typeface="Palatino Linotype"/>
                <a:ea typeface="Palatino Linotype"/>
                <a:cs typeface="Palatino Linotype"/>
                <a:sym typeface="Palatino Linotype"/>
              </a:rPr>
              <a:t>Assist students in hallways during the first few days of school.</a:t>
            </a:r>
            <a:endParaRPr dirty="0"/>
          </a:p>
          <a:p>
            <a:pPr marL="914400" marR="0" lvl="1" indent="-368300" algn="l" rtl="0">
              <a:lnSpc>
                <a:spcPct val="120000"/>
              </a:lnSpc>
              <a:spcBef>
                <a:spcPts val="800"/>
              </a:spcBef>
              <a:spcAft>
                <a:spcPts val="0"/>
              </a:spcAft>
              <a:buClr>
                <a:srgbClr val="B80E0F"/>
              </a:buClr>
              <a:buSzPts val="2200"/>
              <a:buFont typeface="Arial"/>
              <a:buChar char="•"/>
            </a:pPr>
            <a:r>
              <a:rPr lang="en-US" sz="2200" b="0" i="0" u="none" strike="noStrike" cap="none" dirty="0">
                <a:solidFill>
                  <a:srgbClr val="000000"/>
                </a:solidFill>
                <a:latin typeface="Palatino Linotype"/>
                <a:ea typeface="Palatino Linotype"/>
                <a:cs typeface="Palatino Linotype"/>
                <a:sym typeface="Palatino Linotype"/>
              </a:rPr>
              <a:t>Provide a connection to our school for new students that enroll during the school year.</a:t>
            </a:r>
            <a:endParaRPr dirty="0"/>
          </a:p>
          <a:p>
            <a:pPr marL="914400" marR="0" lvl="1" indent="-228600" algn="l" rtl="0">
              <a:lnSpc>
                <a:spcPct val="120000"/>
              </a:lnSpc>
              <a:spcBef>
                <a:spcPts val="800"/>
              </a:spcBef>
              <a:spcAft>
                <a:spcPts val="0"/>
              </a:spcAft>
              <a:buClr>
                <a:srgbClr val="B80E0F"/>
              </a:buClr>
              <a:buSzPts val="2200"/>
              <a:buFont typeface="Arial"/>
              <a:buNone/>
            </a:pPr>
            <a:endParaRPr sz="2300" b="0" i="0" u="none" strike="noStrike" cap="none" dirty="0">
              <a:solidFill>
                <a:srgbClr val="000000"/>
              </a:solidFill>
              <a:latin typeface="Palatino Linotype"/>
              <a:ea typeface="Palatino Linotype"/>
              <a:cs typeface="Palatino Linotype"/>
              <a:sym typeface="Palatino Linotype"/>
            </a:endParaRPr>
          </a:p>
        </p:txBody>
      </p:sp>
      <p:pic>
        <p:nvPicPr>
          <p:cNvPr id="2" name="Picture 1" descr="A group of people posing for a photo&#10;&#10;AI-generated content may be incorrect.">
            <a:extLst>
              <a:ext uri="{FF2B5EF4-FFF2-40B4-BE49-F238E27FC236}">
                <a16:creationId xmlns:a16="http://schemas.microsoft.com/office/drawing/2014/main" id="{1B0B587F-8EC8-EE1A-AD5F-117D779C9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098" y="2811018"/>
            <a:ext cx="3411653" cy="2558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1899</Words>
  <Application>Microsoft Office PowerPoint</Application>
  <PresentationFormat>On-screen Show (4:3)</PresentationFormat>
  <Paragraphs>494</Paragraphs>
  <Slides>35</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Times New Roman</vt:lpstr>
      <vt:lpstr>Impact</vt:lpstr>
      <vt:lpstr>Palatino Linotype</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Moyer, Alison</dc:creator>
  <cp:lastModifiedBy>Schmaldienst, David</cp:lastModifiedBy>
  <cp:revision>7</cp:revision>
  <dcterms:created xsi:type="dcterms:W3CDTF">2021-01-19T16:15:26Z</dcterms:created>
  <dcterms:modified xsi:type="dcterms:W3CDTF">2025-08-18T12:29:20Z</dcterms:modified>
</cp:coreProperties>
</file>